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7" r:id="rId5"/>
    <p:sldId id="486" r:id="rId6"/>
    <p:sldId id="257" r:id="rId7"/>
    <p:sldId id="258" r:id="rId8"/>
    <p:sldId id="259" r:id="rId9"/>
    <p:sldId id="493" r:id="rId10"/>
    <p:sldId id="260" r:id="rId11"/>
    <p:sldId id="264" r:id="rId12"/>
    <p:sldId id="265" r:id="rId13"/>
    <p:sldId id="266" r:id="rId14"/>
    <p:sldId id="267" r:id="rId15"/>
    <p:sldId id="318" r:id="rId16"/>
    <p:sldId id="319" r:id="rId17"/>
    <p:sldId id="320" r:id="rId18"/>
    <p:sldId id="324" r:id="rId19"/>
    <p:sldId id="325" r:id="rId20"/>
    <p:sldId id="326" r:id="rId21"/>
    <p:sldId id="327" r:id="rId22"/>
    <p:sldId id="505" r:id="rId23"/>
    <p:sldId id="328" r:id="rId24"/>
    <p:sldId id="329" r:id="rId25"/>
    <p:sldId id="330" r:id="rId26"/>
    <p:sldId id="333" r:id="rId27"/>
    <p:sldId id="334" r:id="rId28"/>
    <p:sldId id="335" r:id="rId29"/>
    <p:sldId id="504" r:id="rId30"/>
    <p:sldId id="337" r:id="rId31"/>
    <p:sldId id="336" r:id="rId32"/>
    <p:sldId id="338" r:id="rId33"/>
    <p:sldId id="340" r:id="rId34"/>
    <p:sldId id="341" r:id="rId35"/>
    <p:sldId id="342" r:id="rId36"/>
    <p:sldId id="343" r:id="rId37"/>
    <p:sldId id="344" r:id="rId38"/>
    <p:sldId id="345" r:id="rId39"/>
    <p:sldId id="346" r:id="rId40"/>
    <p:sldId id="347" r:id="rId41"/>
    <p:sldId id="348" r:id="rId42"/>
    <p:sldId id="349" r:id="rId43"/>
    <p:sldId id="350" r:id="rId44"/>
    <p:sldId id="351" r:id="rId45"/>
    <p:sldId id="352" r:id="rId46"/>
    <p:sldId id="353" r:id="rId47"/>
    <p:sldId id="362" r:id="rId48"/>
    <p:sldId id="363" r:id="rId49"/>
    <p:sldId id="364" r:id="rId50"/>
    <p:sldId id="365" r:id="rId51"/>
    <p:sldId id="366" r:id="rId52"/>
    <p:sldId id="367" r:id="rId53"/>
    <p:sldId id="368" r:id="rId54"/>
    <p:sldId id="369" r:id="rId55"/>
    <p:sldId id="370" r:id="rId56"/>
    <p:sldId id="371" r:id="rId57"/>
    <p:sldId id="372" r:id="rId58"/>
    <p:sldId id="373" r:id="rId59"/>
    <p:sldId id="374" r:id="rId60"/>
    <p:sldId id="375" r:id="rId61"/>
    <p:sldId id="376" r:id="rId62"/>
    <p:sldId id="377" r:id="rId63"/>
    <p:sldId id="378" r:id="rId64"/>
    <p:sldId id="379" r:id="rId65"/>
    <p:sldId id="381" r:id="rId66"/>
    <p:sldId id="382" r:id="rId67"/>
    <p:sldId id="383" r:id="rId68"/>
    <p:sldId id="384" r:id="rId69"/>
    <p:sldId id="399" r:id="rId70"/>
    <p:sldId id="547" r:id="rId71"/>
    <p:sldId id="400" r:id="rId72"/>
    <p:sldId id="401" r:id="rId73"/>
    <p:sldId id="402" r:id="rId74"/>
    <p:sldId id="403" r:id="rId75"/>
    <p:sldId id="404" r:id="rId76"/>
    <p:sldId id="405" r:id="rId77"/>
    <p:sldId id="532" r:id="rId78"/>
    <p:sldId id="525" r:id="rId79"/>
    <p:sldId id="526" r:id="rId80"/>
    <p:sldId id="527" r:id="rId81"/>
    <p:sldId id="541" r:id="rId82"/>
    <p:sldId id="528" r:id="rId83"/>
    <p:sldId id="529" r:id="rId84"/>
    <p:sldId id="530" r:id="rId85"/>
    <p:sldId id="531" r:id="rId86"/>
    <p:sldId id="406" r:id="rId87"/>
    <p:sldId id="407" r:id="rId88"/>
    <p:sldId id="408" r:id="rId89"/>
    <p:sldId id="409" r:id="rId90"/>
    <p:sldId id="410" r:id="rId91"/>
    <p:sldId id="411" r:id="rId92"/>
    <p:sldId id="412" r:id="rId93"/>
    <p:sldId id="413" r:id="rId94"/>
    <p:sldId id="414" r:id="rId95"/>
    <p:sldId id="415" r:id="rId96"/>
    <p:sldId id="416" r:id="rId97"/>
    <p:sldId id="417" r:id="rId98"/>
    <p:sldId id="542" r:id="rId99"/>
    <p:sldId id="548" r:id="rId100"/>
    <p:sldId id="543" r:id="rId101"/>
    <p:sldId id="544" r:id="rId102"/>
    <p:sldId id="545" r:id="rId103"/>
    <p:sldId id="418" r:id="rId104"/>
    <p:sldId id="419" r:id="rId105"/>
    <p:sldId id="420" r:id="rId106"/>
    <p:sldId id="421" r:id="rId107"/>
    <p:sldId id="422" r:id="rId108"/>
    <p:sldId id="423" r:id="rId109"/>
    <p:sldId id="424" r:id="rId110"/>
    <p:sldId id="425" r:id="rId111"/>
    <p:sldId id="426" r:id="rId112"/>
    <p:sldId id="427" r:id="rId113"/>
    <p:sldId id="506" r:id="rId114"/>
    <p:sldId id="507" r:id="rId115"/>
    <p:sldId id="428" r:id="rId116"/>
    <p:sldId id="429" r:id="rId117"/>
    <p:sldId id="430" r:id="rId118"/>
    <p:sldId id="431" r:id="rId119"/>
    <p:sldId id="432" r:id="rId120"/>
    <p:sldId id="433" r:id="rId121"/>
    <p:sldId id="434" r:id="rId122"/>
    <p:sldId id="435" r:id="rId123"/>
    <p:sldId id="436" r:id="rId124"/>
    <p:sldId id="437" r:id="rId125"/>
    <p:sldId id="438" r:id="rId126"/>
    <p:sldId id="439" r:id="rId127"/>
    <p:sldId id="440" r:id="rId128"/>
    <p:sldId id="441" r:id="rId129"/>
    <p:sldId id="442" r:id="rId130"/>
    <p:sldId id="521" r:id="rId131"/>
    <p:sldId id="522" r:id="rId132"/>
    <p:sldId id="523" r:id="rId133"/>
    <p:sldId id="524" r:id="rId134"/>
    <p:sldId id="443" r:id="rId135"/>
    <p:sldId id="444" r:id="rId136"/>
    <p:sldId id="445" r:id="rId137"/>
    <p:sldId id="446" r:id="rId138"/>
    <p:sldId id="447" r:id="rId139"/>
    <p:sldId id="452" r:id="rId140"/>
    <p:sldId id="453" r:id="rId141"/>
    <p:sldId id="454" r:id="rId142"/>
    <p:sldId id="455" r:id="rId143"/>
    <p:sldId id="456" r:id="rId144"/>
    <p:sldId id="457" r:id="rId145"/>
    <p:sldId id="458" r:id="rId146"/>
    <p:sldId id="459" r:id="rId147"/>
    <p:sldId id="460" r:id="rId148"/>
    <p:sldId id="461" r:id="rId149"/>
    <p:sldId id="462" r:id="rId150"/>
    <p:sldId id="463" r:id="rId151"/>
    <p:sldId id="464" r:id="rId152"/>
    <p:sldId id="465" r:id="rId153"/>
    <p:sldId id="466" r:id="rId154"/>
    <p:sldId id="467" r:id="rId155"/>
    <p:sldId id="468" r:id="rId156"/>
    <p:sldId id="469" r:id="rId157"/>
    <p:sldId id="470" r:id="rId158"/>
    <p:sldId id="471" r:id="rId159"/>
    <p:sldId id="472" r:id="rId160"/>
    <p:sldId id="473" r:id="rId161"/>
    <p:sldId id="474" r:id="rId162"/>
    <p:sldId id="475" r:id="rId163"/>
    <p:sldId id="476" r:id="rId164"/>
    <p:sldId id="477" r:id="rId165"/>
    <p:sldId id="478" r:id="rId166"/>
    <p:sldId id="479" r:id="rId167"/>
    <p:sldId id="480" r:id="rId168"/>
    <p:sldId id="481" r:id="rId169"/>
    <p:sldId id="482" r:id="rId1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33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7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image" Target="../media/image121.wmf"/><Relationship Id="rId18" Type="http://schemas.openxmlformats.org/officeDocument/2006/relationships/image" Target="../media/image126.emf"/><Relationship Id="rId3" Type="http://schemas.openxmlformats.org/officeDocument/2006/relationships/image" Target="../media/image111.wmf"/><Relationship Id="rId7" Type="http://schemas.openxmlformats.org/officeDocument/2006/relationships/image" Target="../media/image115.wmf"/><Relationship Id="rId12" Type="http://schemas.openxmlformats.org/officeDocument/2006/relationships/image" Target="../media/image120.emf"/><Relationship Id="rId17" Type="http://schemas.openxmlformats.org/officeDocument/2006/relationships/image" Target="../media/image125.emf"/><Relationship Id="rId2" Type="http://schemas.openxmlformats.org/officeDocument/2006/relationships/image" Target="../media/image110.wmf"/><Relationship Id="rId16" Type="http://schemas.openxmlformats.org/officeDocument/2006/relationships/image" Target="../media/image124.wmf"/><Relationship Id="rId1" Type="http://schemas.openxmlformats.org/officeDocument/2006/relationships/image" Target="../media/image109.wmf"/><Relationship Id="rId6" Type="http://schemas.openxmlformats.org/officeDocument/2006/relationships/image" Target="../media/image114.wmf"/><Relationship Id="rId11" Type="http://schemas.openxmlformats.org/officeDocument/2006/relationships/image" Target="../media/image119.emf"/><Relationship Id="rId5" Type="http://schemas.openxmlformats.org/officeDocument/2006/relationships/image" Target="../media/image113.wmf"/><Relationship Id="rId15" Type="http://schemas.openxmlformats.org/officeDocument/2006/relationships/image" Target="../media/image123.emf"/><Relationship Id="rId10" Type="http://schemas.openxmlformats.org/officeDocument/2006/relationships/image" Target="../media/image118.emf"/><Relationship Id="rId19" Type="http://schemas.openxmlformats.org/officeDocument/2006/relationships/image" Target="../media/image127.emf"/><Relationship Id="rId4" Type="http://schemas.openxmlformats.org/officeDocument/2006/relationships/image" Target="../media/image112.wmf"/><Relationship Id="rId9" Type="http://schemas.openxmlformats.org/officeDocument/2006/relationships/image" Target="../media/image117.wmf"/><Relationship Id="rId14" Type="http://schemas.openxmlformats.org/officeDocument/2006/relationships/image" Target="../media/image12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1.wmf"/><Relationship Id="rId4"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51.wmf"/><Relationship Id="rId2" Type="http://schemas.openxmlformats.org/officeDocument/2006/relationships/image" Target="../media/image150.wmf"/><Relationship Id="rId1" Type="http://schemas.openxmlformats.org/officeDocument/2006/relationships/image" Target="../media/image149.wmf"/><Relationship Id="rId4" Type="http://schemas.openxmlformats.org/officeDocument/2006/relationships/image" Target="../media/image152.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8.wmf"/><Relationship Id="rId5" Type="http://schemas.openxmlformats.org/officeDocument/2006/relationships/image" Target="../media/image157.wmf"/><Relationship Id="rId4" Type="http://schemas.openxmlformats.org/officeDocument/2006/relationships/image" Target="../media/image156.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5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5" Type="http://schemas.openxmlformats.org/officeDocument/2006/relationships/image" Target="../media/image164.wmf"/><Relationship Id="rId4" Type="http://schemas.openxmlformats.org/officeDocument/2006/relationships/image" Target="../media/image16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71.wmf"/><Relationship Id="rId2" Type="http://schemas.openxmlformats.org/officeDocument/2006/relationships/image" Target="../media/image170.wmf"/><Relationship Id="rId1" Type="http://schemas.openxmlformats.org/officeDocument/2006/relationships/image" Target="../media/image169.wmf"/><Relationship Id="rId5" Type="http://schemas.openxmlformats.org/officeDocument/2006/relationships/image" Target="../media/image173.wmf"/><Relationship Id="rId4" Type="http://schemas.openxmlformats.org/officeDocument/2006/relationships/image" Target="../media/image17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223.wmf"/><Relationship Id="rId1" Type="http://schemas.openxmlformats.org/officeDocument/2006/relationships/image" Target="../media/image222.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2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229.wmf"/><Relationship Id="rId1" Type="http://schemas.openxmlformats.org/officeDocument/2006/relationships/image" Target="../media/image22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4" Type="http://schemas.openxmlformats.org/officeDocument/2006/relationships/image" Target="../media/image66.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37.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39.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45.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24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2.wmf"/><Relationship Id="rId4" Type="http://schemas.openxmlformats.org/officeDocument/2006/relationships/image" Target="../media/image77.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4.wmf"/><Relationship Id="rId1" Type="http://schemas.openxmlformats.org/officeDocument/2006/relationships/image" Target="../media/image7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B15D312-CAA0-4680-BC0E-6A19622E3ADB}"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852376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15D312-CAA0-4680-BC0E-6A19622E3ADB}"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1851381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15D312-CAA0-4680-BC0E-6A19622E3ADB}"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2585358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600" y="6245225"/>
            <a:ext cx="28448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5225"/>
            <a:ext cx="2844800" cy="476250"/>
          </a:xfrm>
        </p:spPr>
        <p:txBody>
          <a:bodyPr/>
          <a:lstStyle>
            <a:lvl1pPr>
              <a:defRPr/>
            </a:lvl1pPr>
          </a:lstStyle>
          <a:p>
            <a:fld id="{C6661321-7C0B-4AF0-8DB7-2B9A95F6C3D1}" type="slidenum">
              <a:rPr lang="en-US" altLang="en-US"/>
              <a:pPr/>
              <a:t>‹#›</a:t>
            </a:fld>
            <a:endParaRPr lang="en-US" altLang="en-US"/>
          </a:p>
        </p:txBody>
      </p:sp>
    </p:spTree>
    <p:extLst>
      <p:ext uri="{BB962C8B-B14F-4D97-AF65-F5344CB8AC3E}">
        <p14:creationId xmlns:p14="http://schemas.microsoft.com/office/powerpoint/2010/main" val="19925343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1"/>
            <a:ext cx="53848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41763"/>
            <a:ext cx="53848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9"/>
          <p:cNvSpPr>
            <a:spLocks noGrp="1" noChangeArrowheads="1"/>
          </p:cNvSpPr>
          <p:nvPr>
            <p:ph type="dt" sz="half" idx="10"/>
          </p:nvPr>
        </p:nvSpPr>
        <p:spPr>
          <a:ln/>
        </p:spPr>
        <p:txBody>
          <a:bodyPr/>
          <a:lstStyle>
            <a:lvl1pPr>
              <a:defRPr/>
            </a:lvl1pPr>
          </a:lstStyle>
          <a:p>
            <a:pPr>
              <a:defRPr/>
            </a:pPr>
            <a:endParaRPr lang="en-US" altLang="en-US"/>
          </a:p>
        </p:txBody>
      </p:sp>
      <p:sp>
        <p:nvSpPr>
          <p:cNvPr id="7" name="Rectangle 10"/>
          <p:cNvSpPr>
            <a:spLocks noGrp="1" noChangeArrowheads="1"/>
          </p:cNvSpPr>
          <p:nvPr>
            <p:ph type="ftr" sz="quarter" idx="11"/>
          </p:nvPr>
        </p:nvSpPr>
        <p:spPr>
          <a:ln/>
        </p:spPr>
        <p:txBody>
          <a:bodyPr/>
          <a:lstStyle>
            <a:lvl1pPr>
              <a:defRPr/>
            </a:lvl1pPr>
          </a:lstStyle>
          <a:p>
            <a:pPr>
              <a:defRPr/>
            </a:pPr>
            <a:endParaRPr lang="en-US" altLang="en-US"/>
          </a:p>
        </p:txBody>
      </p:sp>
      <p:sp>
        <p:nvSpPr>
          <p:cNvPr id="8" name="Rectangle 11"/>
          <p:cNvSpPr>
            <a:spLocks noGrp="1" noChangeArrowheads="1"/>
          </p:cNvSpPr>
          <p:nvPr>
            <p:ph type="sldNum" sz="quarter" idx="12"/>
          </p:nvPr>
        </p:nvSpPr>
        <p:spPr>
          <a:ln/>
        </p:spPr>
        <p:txBody>
          <a:bodyPr/>
          <a:lstStyle>
            <a:lvl1pPr>
              <a:defRPr/>
            </a:lvl1pPr>
          </a:lstStyle>
          <a:p>
            <a:pPr>
              <a:defRPr/>
            </a:pPr>
            <a:fld id="{DD67C119-CAC1-49D2-9A07-C5E08706097D}" type="slidenum">
              <a:rPr lang="en-US" altLang="en-US"/>
              <a:pPr>
                <a:defRPr/>
              </a:pPr>
              <a:t>‹#›</a:t>
            </a:fld>
            <a:endParaRPr lang="en-US" altLang="en-US"/>
          </a:p>
        </p:txBody>
      </p:sp>
    </p:spTree>
    <p:extLst>
      <p:ext uri="{BB962C8B-B14F-4D97-AF65-F5344CB8AC3E}">
        <p14:creationId xmlns:p14="http://schemas.microsoft.com/office/powerpoint/2010/main" val="595035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117600" y="0"/>
            <a:ext cx="11074400" cy="182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p:cNvSpPr>
          <p:nvPr>
            <p:ph type="ftr" sz="quarter" idx="10"/>
          </p:nvPr>
        </p:nvSpPr>
        <p:spPr>
          <a:xfrm>
            <a:off x="1016000" y="6553200"/>
            <a:ext cx="1320800" cy="304800"/>
          </a:xfrm>
        </p:spPr>
        <p:txBody>
          <a:bodyPr/>
          <a:lstStyle>
            <a:lvl1pPr>
              <a:defRPr/>
            </a:lvl1pPr>
          </a:lstStyle>
          <a:p>
            <a:pPr>
              <a:defRPr/>
            </a:pPr>
            <a:endParaRPr lang="en-US"/>
          </a:p>
        </p:txBody>
      </p:sp>
      <p:sp>
        <p:nvSpPr>
          <p:cNvPr id="4" name="Slide Number Placeholder 3"/>
          <p:cNvSpPr>
            <a:spLocks noGrp="1"/>
          </p:cNvSpPr>
          <p:nvPr>
            <p:ph type="sldNum" sz="quarter" idx="11"/>
          </p:nvPr>
        </p:nvSpPr>
        <p:spPr>
          <a:xfrm>
            <a:off x="11277600" y="6553200"/>
            <a:ext cx="812800" cy="228600"/>
          </a:xfrm>
        </p:spPr>
        <p:txBody>
          <a:bodyPr/>
          <a:lstStyle>
            <a:lvl1pPr>
              <a:defRPr smtClean="0"/>
            </a:lvl1pPr>
          </a:lstStyle>
          <a:p>
            <a:pPr>
              <a:defRPr/>
            </a:pPr>
            <a:fld id="{BB068E32-B482-4B08-B04C-067145F6BE8F}" type="slidenum">
              <a:rPr lang="ar-SA"/>
              <a:pPr>
                <a:defRPr/>
              </a:pPr>
              <a:t>‹#›</a:t>
            </a:fld>
            <a:endParaRPr lang="en-US"/>
          </a:p>
        </p:txBody>
      </p:sp>
    </p:spTree>
    <p:extLst>
      <p:ext uri="{BB962C8B-B14F-4D97-AF65-F5344CB8AC3E}">
        <p14:creationId xmlns:p14="http://schemas.microsoft.com/office/powerpoint/2010/main" val="1743004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15D312-CAA0-4680-BC0E-6A19622E3ADB}"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2779134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B15D312-CAA0-4680-BC0E-6A19622E3ADB}" type="datetimeFigureOut">
              <a:rPr lang="en-US" smtClean="0"/>
              <a:t>12/13/2022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3099192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B15D312-CAA0-4680-BC0E-6A19622E3ADB}"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78586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B15D312-CAA0-4680-BC0E-6A19622E3ADB}" type="datetimeFigureOut">
              <a:rPr lang="en-US" smtClean="0"/>
              <a:t>12/13/2022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603319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B15D312-CAA0-4680-BC0E-6A19622E3ADB}" type="datetimeFigureOut">
              <a:rPr lang="en-US" smtClean="0"/>
              <a:t>12/13/2022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424696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15D312-CAA0-4680-BC0E-6A19622E3ADB}" type="datetimeFigureOut">
              <a:rPr lang="en-US" smtClean="0"/>
              <a:t>12/13/2022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859664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15D312-CAA0-4680-BC0E-6A19622E3ADB}"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1258628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B15D312-CAA0-4680-BC0E-6A19622E3ADB}" type="datetimeFigureOut">
              <a:rPr lang="en-US" smtClean="0"/>
              <a:t>12/13/2022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325556-3247-49FD-AC7A-24F981C308B8}" type="slidenum">
              <a:rPr lang="en-US" smtClean="0"/>
              <a:t>‹#›</a:t>
            </a:fld>
            <a:endParaRPr lang="en-US"/>
          </a:p>
        </p:txBody>
      </p:sp>
    </p:spTree>
    <p:extLst>
      <p:ext uri="{BB962C8B-B14F-4D97-AF65-F5344CB8AC3E}">
        <p14:creationId xmlns:p14="http://schemas.microsoft.com/office/powerpoint/2010/main" val="253669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15D312-CAA0-4680-BC0E-6A19622E3ADB}" type="datetimeFigureOut">
              <a:rPr lang="en-US" smtClean="0"/>
              <a:t>12/13/2022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325556-3247-49FD-AC7A-24F981C308B8}" type="slidenum">
              <a:rPr lang="en-US" smtClean="0"/>
              <a:t>‹#›</a:t>
            </a:fld>
            <a:endParaRPr lang="en-US"/>
          </a:p>
        </p:txBody>
      </p:sp>
    </p:spTree>
    <p:extLst>
      <p:ext uri="{BB962C8B-B14F-4D97-AF65-F5344CB8AC3E}">
        <p14:creationId xmlns:p14="http://schemas.microsoft.com/office/powerpoint/2010/main" val="4890634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93.bin"/><Relationship Id="rId13" Type="http://schemas.openxmlformats.org/officeDocument/2006/relationships/image" Target="../media/image173.wmf"/><Relationship Id="rId3" Type="http://schemas.openxmlformats.org/officeDocument/2006/relationships/image" Target="../media/image168.png"/><Relationship Id="rId7" Type="http://schemas.openxmlformats.org/officeDocument/2006/relationships/image" Target="../media/image170.wmf"/><Relationship Id="rId12" Type="http://schemas.openxmlformats.org/officeDocument/2006/relationships/oleObject" Target="../embeddings/oleObject95.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oleObject" Target="../embeddings/oleObject92.bin"/><Relationship Id="rId11" Type="http://schemas.openxmlformats.org/officeDocument/2006/relationships/image" Target="../media/image172.wmf"/><Relationship Id="rId5" Type="http://schemas.openxmlformats.org/officeDocument/2006/relationships/image" Target="../media/image169.wmf"/><Relationship Id="rId10" Type="http://schemas.openxmlformats.org/officeDocument/2006/relationships/oleObject" Target="../embeddings/oleObject94.bin"/><Relationship Id="rId4" Type="http://schemas.openxmlformats.org/officeDocument/2006/relationships/oleObject" Target="../embeddings/oleObject91.bin"/><Relationship Id="rId9" Type="http://schemas.openxmlformats.org/officeDocument/2006/relationships/image" Target="../media/image171.wmf"/></Relationships>
</file>

<file path=ppt/slides/_rels/slide1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5" Type="http://schemas.openxmlformats.org/officeDocument/2006/relationships/image" Target="../media/image252.png"/><Relationship Id="rId4" Type="http://schemas.openxmlformats.org/officeDocument/2006/relationships/image" Target="../media/image251.png"/></Relationships>
</file>

<file path=ppt/slides/_rels/slide10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1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66.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26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8" Type="http://schemas.openxmlformats.org/officeDocument/2006/relationships/image" Target="../media/image2810.png"/><Relationship Id="rId3" Type="http://schemas.openxmlformats.org/officeDocument/2006/relationships/image" Target="../media/image2760.png"/><Relationship Id="rId7" Type="http://schemas.openxmlformats.org/officeDocument/2006/relationships/image" Target="../media/image2800.png"/><Relationship Id="rId2" Type="http://schemas.openxmlformats.org/officeDocument/2006/relationships/image" Target="../media/image207.png"/><Relationship Id="rId1" Type="http://schemas.openxmlformats.org/officeDocument/2006/relationships/slideLayout" Target="../slideLayouts/slideLayout7.xml"/><Relationship Id="rId6" Type="http://schemas.openxmlformats.org/officeDocument/2006/relationships/image" Target="../media/image2790.png"/><Relationship Id="rId5" Type="http://schemas.openxmlformats.org/officeDocument/2006/relationships/image" Target="../media/image2780.png"/><Relationship Id="rId10" Type="http://schemas.openxmlformats.org/officeDocument/2006/relationships/image" Target="../media/image2830.png"/><Relationship Id="rId4" Type="http://schemas.openxmlformats.org/officeDocument/2006/relationships/image" Target="../media/image2770.png"/><Relationship Id="rId9" Type="http://schemas.openxmlformats.org/officeDocument/2006/relationships/image" Target="../media/image282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NUL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2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221.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8" Type="http://schemas.openxmlformats.org/officeDocument/2006/relationships/image" Target="../media/image225.wmf"/><Relationship Id="rId3" Type="http://schemas.openxmlformats.org/officeDocument/2006/relationships/image" Target="../media/image224.wmf"/><Relationship Id="rId7" Type="http://schemas.openxmlformats.org/officeDocument/2006/relationships/image" Target="../media/image223.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oleObject" Target="../embeddings/oleObject97.bin"/><Relationship Id="rId5" Type="http://schemas.openxmlformats.org/officeDocument/2006/relationships/image" Target="../media/image222.wmf"/><Relationship Id="rId4" Type="http://schemas.openxmlformats.org/officeDocument/2006/relationships/oleObject" Target="../embeddings/oleObject96.bin"/></Relationships>
</file>

<file path=ppt/slides/_rels/slide155.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7.xml"/><Relationship Id="rId1" Type="http://schemas.openxmlformats.org/officeDocument/2006/relationships/vmlDrawing" Target="../drawings/vmlDrawing28.vml"/><Relationship Id="rId5" Type="http://schemas.openxmlformats.org/officeDocument/2006/relationships/image" Target="../media/image227.wmf"/><Relationship Id="rId4" Type="http://schemas.openxmlformats.org/officeDocument/2006/relationships/image" Target="../media/image226.w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8" Type="http://schemas.openxmlformats.org/officeDocument/2006/relationships/image" Target="../media/image231.emf"/><Relationship Id="rId3" Type="http://schemas.openxmlformats.org/officeDocument/2006/relationships/oleObject" Target="../embeddings/oleObject99.bin"/><Relationship Id="rId7" Type="http://schemas.openxmlformats.org/officeDocument/2006/relationships/image" Target="../media/image230.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229.wmf"/><Relationship Id="rId5" Type="http://schemas.openxmlformats.org/officeDocument/2006/relationships/oleObject" Target="../embeddings/oleObject100.bin"/><Relationship Id="rId4" Type="http://schemas.openxmlformats.org/officeDocument/2006/relationships/image" Target="../media/image228.wmf"/></Relationships>
</file>

<file path=ppt/slides/_rels/slide158.xml.rels><?xml version="1.0" encoding="UTF-8" standalone="yes"?>
<Relationships xmlns="http://schemas.openxmlformats.org/package/2006/relationships"><Relationship Id="rId8" Type="http://schemas.openxmlformats.org/officeDocument/2006/relationships/image" Target="../media/image234.wmf"/><Relationship Id="rId3" Type="http://schemas.openxmlformats.org/officeDocument/2006/relationships/oleObject" Target="../embeddings/oleObject101.bin"/><Relationship Id="rId7" Type="http://schemas.openxmlformats.org/officeDocument/2006/relationships/image" Target="../media/image233.wmf"/><Relationship Id="rId2" Type="http://schemas.openxmlformats.org/officeDocument/2006/relationships/slideLayout" Target="../slideLayouts/slideLayout7.xml"/><Relationship Id="rId1" Type="http://schemas.openxmlformats.org/officeDocument/2006/relationships/vmlDrawing" Target="../drawings/vmlDrawing30.vml"/><Relationship Id="rId6" Type="http://schemas.openxmlformats.org/officeDocument/2006/relationships/oleObject" Target="../embeddings/oleObject102.bin"/><Relationship Id="rId5" Type="http://schemas.openxmlformats.org/officeDocument/2006/relationships/image" Target="../media/image227.wmf"/><Relationship Id="rId4" Type="http://schemas.openxmlformats.org/officeDocument/2006/relationships/image" Target="../media/image232.wmf"/></Relationships>
</file>

<file path=ppt/slides/_rels/slide159.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slideLayout" Target="../slideLayouts/slideLayout7.xml"/><Relationship Id="rId1" Type="http://schemas.openxmlformats.org/officeDocument/2006/relationships/vmlDrawing" Target="../drawings/vmlDrawing31.vml"/><Relationship Id="rId5" Type="http://schemas.openxmlformats.org/officeDocument/2006/relationships/image" Target="../media/image237.wmf"/><Relationship Id="rId4" Type="http://schemas.openxmlformats.org/officeDocument/2006/relationships/oleObject" Target="../embeddings/oleObject103.bin"/></Relationships>
</file>

<file path=ppt/slides/_rels/slide163.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image" Target="../media/image239.wmf"/><Relationship Id="rId5" Type="http://schemas.openxmlformats.org/officeDocument/2006/relationships/oleObject" Target="../embeddings/oleObject104.bin"/><Relationship Id="rId4" Type="http://schemas.openxmlformats.org/officeDocument/2006/relationships/image" Target="../media/image241.png"/></Relationships>
</file>

<file path=ppt/slides/_rels/slide16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243.emf"/><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244.emf"/><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slideLayout" Target="../slideLayouts/slideLayout7.xml"/><Relationship Id="rId1" Type="http://schemas.openxmlformats.org/officeDocument/2006/relationships/vmlDrawing" Target="../drawings/vmlDrawing33.vml"/><Relationship Id="rId5" Type="http://schemas.openxmlformats.org/officeDocument/2006/relationships/image" Target="../media/image245.wmf"/><Relationship Id="rId4" Type="http://schemas.openxmlformats.org/officeDocument/2006/relationships/oleObject" Target="../embeddings/oleObject105.bin"/></Relationships>
</file>

<file path=ppt/slides/_rels/slide16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slideLayout" Target="../slideLayouts/slideLayout7.xml"/><Relationship Id="rId1" Type="http://schemas.openxmlformats.org/officeDocument/2006/relationships/vmlDrawing" Target="../drawings/vmlDrawing34.vml"/><Relationship Id="rId5" Type="http://schemas.openxmlformats.org/officeDocument/2006/relationships/image" Target="../media/image247.wmf"/><Relationship Id="rId4" Type="http://schemas.openxmlformats.org/officeDocument/2006/relationships/oleObject" Target="../embeddings/oleObject106.bin"/></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5.png"/><Relationship Id="rId7" Type="http://schemas.openxmlformats.org/officeDocument/2006/relationships/image" Target="../media/image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wmf"/><Relationship Id="rId5" Type="http://schemas.openxmlformats.org/officeDocument/2006/relationships/image" Target="../media/image1.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3.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9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1610.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image" Target="../media/image9.png"/><Relationship Id="rId7" Type="http://schemas.openxmlformats.org/officeDocument/2006/relationships/image" Target="../media/image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11" Type="http://schemas.openxmlformats.org/officeDocument/2006/relationships/image" Target="../media/image8.wmf"/><Relationship Id="rId5" Type="http://schemas.openxmlformats.org/officeDocument/2006/relationships/image" Target="../media/image1.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7.wmf"/></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 Id="rId5" Type="http://schemas.openxmlformats.org/officeDocument/2006/relationships/image" Target="../media/image61.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4.wmf"/><Relationship Id="rId5" Type="http://schemas.openxmlformats.org/officeDocument/2006/relationships/oleObject" Target="../embeddings/oleObject10.bin"/><Relationship Id="rId10" Type="http://schemas.openxmlformats.org/officeDocument/2006/relationships/image" Target="../media/image66.wmf"/><Relationship Id="rId4" Type="http://schemas.openxmlformats.org/officeDocument/2006/relationships/image" Target="../media/image63.wmf"/><Relationship Id="rId9" Type="http://schemas.openxmlformats.org/officeDocument/2006/relationships/oleObject" Target="../embeddings/oleObject1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8.wmf"/><Relationship Id="rId5" Type="http://schemas.openxmlformats.org/officeDocument/2006/relationships/oleObject" Target="../embeddings/oleObject14.bin"/><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0.wmf"/><Relationship Id="rId5" Type="http://schemas.openxmlformats.org/officeDocument/2006/relationships/oleObject" Target="../embeddings/oleObject16.bin"/><Relationship Id="rId4" Type="http://schemas.openxmlformats.org/officeDocument/2006/relationships/image" Target="../media/image69.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73.wmf"/><Relationship Id="rId5" Type="http://schemas.openxmlformats.org/officeDocument/2006/relationships/oleObject" Target="../embeddings/oleObject19.bin"/><Relationship Id="rId4" Type="http://schemas.openxmlformats.org/officeDocument/2006/relationships/image" Target="../media/image72.w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74.wmf"/><Relationship Id="rId5" Type="http://schemas.openxmlformats.org/officeDocument/2006/relationships/oleObject" Target="../embeddings/oleObject21.bin"/><Relationship Id="rId4" Type="http://schemas.openxmlformats.org/officeDocument/2006/relationships/image" Target="../media/image72.wmf"/></Relationships>
</file>

<file path=ppt/slides/_rels/slide52.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image" Target="../media/image75.wmf"/><Relationship Id="rId5" Type="http://schemas.openxmlformats.org/officeDocument/2006/relationships/oleObject" Target="../embeddings/oleObject23.bin"/><Relationship Id="rId10" Type="http://schemas.openxmlformats.org/officeDocument/2006/relationships/image" Target="../media/image77.wmf"/><Relationship Id="rId4" Type="http://schemas.openxmlformats.org/officeDocument/2006/relationships/image" Target="../media/image72.wmf"/><Relationship Id="rId9" Type="http://schemas.openxmlformats.org/officeDocument/2006/relationships/oleObject" Target="../embeddings/oleObject25.bin"/></Relationships>
</file>

<file path=ppt/slides/_rels/slide53.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74.wmf"/><Relationship Id="rId5" Type="http://schemas.openxmlformats.org/officeDocument/2006/relationships/oleObject" Target="../embeddings/oleObject27.bin"/><Relationship Id="rId4" Type="http://schemas.openxmlformats.org/officeDocument/2006/relationships/image" Target="../media/image72.wmf"/></Relationships>
</file>

<file path=ppt/slides/_rels/slide54.xml.rels><?xml version="1.0" encoding="UTF-8" standalone="yes"?>
<Relationships xmlns="http://schemas.openxmlformats.org/package/2006/relationships"><Relationship Id="rId8" Type="http://schemas.openxmlformats.org/officeDocument/2006/relationships/image" Target="../media/image80.wmf"/><Relationship Id="rId3" Type="http://schemas.openxmlformats.org/officeDocument/2006/relationships/oleObject" Target="../embeddings/oleObject29.bin"/><Relationship Id="rId7" Type="http://schemas.openxmlformats.org/officeDocument/2006/relationships/oleObject" Target="../embeddings/oleObject31.bin"/><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79.wmf"/><Relationship Id="rId5" Type="http://schemas.openxmlformats.org/officeDocument/2006/relationships/oleObject" Target="../embeddings/oleObject30.bin"/><Relationship Id="rId4" Type="http://schemas.openxmlformats.org/officeDocument/2006/relationships/image" Target="../media/image72.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81.wmf"/><Relationship Id="rId5" Type="http://schemas.openxmlformats.org/officeDocument/2006/relationships/oleObject" Target="../embeddings/oleObject33.bin"/><Relationship Id="rId4" Type="http://schemas.openxmlformats.org/officeDocument/2006/relationships/image" Target="../media/image72.wmf"/></Relationships>
</file>

<file path=ppt/slides/_rels/slide56.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82.wmf"/><Relationship Id="rId5" Type="http://schemas.openxmlformats.org/officeDocument/2006/relationships/oleObject" Target="../embeddings/oleObject35.bin"/><Relationship Id="rId4" Type="http://schemas.openxmlformats.org/officeDocument/2006/relationships/image" Target="../media/image7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84.wmf"/><Relationship Id="rId5" Type="http://schemas.openxmlformats.org/officeDocument/2006/relationships/oleObject" Target="../embeddings/oleObject38.bin"/><Relationship Id="rId4" Type="http://schemas.openxmlformats.org/officeDocument/2006/relationships/image" Target="../media/image72.wmf"/></Relationships>
</file>

<file path=ppt/slides/_rels/slide5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14.vml"/><Relationship Id="rId5" Type="http://schemas.openxmlformats.org/officeDocument/2006/relationships/image" Target="../media/image88.png"/><Relationship Id="rId4" Type="http://schemas.openxmlformats.org/officeDocument/2006/relationships/image" Target="../media/image87.wmf"/></Relationships>
</file>

<file path=ppt/slides/_rels/slide6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91.wmf"/><Relationship Id="rId4" Type="http://schemas.openxmlformats.org/officeDocument/2006/relationships/oleObject" Target="../embeddings/oleObject40.bin"/></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97.wmf"/><Relationship Id="rId4" Type="http://schemas.openxmlformats.org/officeDocument/2006/relationships/oleObject" Target="../embeddings/oleObject41.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30.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71.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47.bin"/><Relationship Id="rId18" Type="http://schemas.openxmlformats.org/officeDocument/2006/relationships/image" Target="NULL"/><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107.wmf"/><Relationship Id="rId17" Type="http://schemas.openxmlformats.org/officeDocument/2006/relationships/image" Target="NULL"/><Relationship Id="rId2" Type="http://schemas.openxmlformats.org/officeDocument/2006/relationships/slideLayout" Target="../slideLayouts/slideLayout2.xml"/><Relationship Id="rId16" Type="http://schemas.openxmlformats.org/officeDocument/2006/relationships/image" Target="../media/image109.wmf"/><Relationship Id="rId20" Type="http://schemas.openxmlformats.org/officeDocument/2006/relationships/oleObject" Target="../embeddings/oleObject49.bin"/><Relationship Id="rId1" Type="http://schemas.openxmlformats.org/officeDocument/2006/relationships/vmlDrawing" Target="../drawings/vmlDrawing17.vml"/><Relationship Id="rId6" Type="http://schemas.openxmlformats.org/officeDocument/2006/relationships/image" Target="../media/image104.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106.wmf"/><Relationship Id="rId19" Type="http://schemas.openxmlformats.org/officeDocument/2006/relationships/image" Target="NULL"/><Relationship Id="rId4" Type="http://schemas.openxmlformats.org/officeDocument/2006/relationships/image" Target="../media/image103.wmf"/><Relationship Id="rId9" Type="http://schemas.openxmlformats.org/officeDocument/2006/relationships/oleObject" Target="../embeddings/oleObject45.bin"/><Relationship Id="rId14" Type="http://schemas.openxmlformats.org/officeDocument/2006/relationships/image" Target="../media/image108.wmf"/></Relationships>
</file>

<file path=ppt/slides/_rels/slide75.xml.rels><?xml version="1.0" encoding="UTF-8" standalone="yes"?>
<Relationships xmlns="http://schemas.openxmlformats.org/package/2006/relationships"><Relationship Id="rId13" Type="http://schemas.openxmlformats.org/officeDocument/2006/relationships/image" Target="../media/image113.wmf"/><Relationship Id="rId18" Type="http://schemas.openxmlformats.org/officeDocument/2006/relationships/oleObject" Target="../embeddings/oleObject58.bin"/><Relationship Id="rId26" Type="http://schemas.openxmlformats.org/officeDocument/2006/relationships/oleObject" Target="../embeddings/oleObject62.bin"/><Relationship Id="rId39" Type="http://schemas.openxmlformats.org/officeDocument/2006/relationships/image" Target="../media/image126.emf"/><Relationship Id="rId21" Type="http://schemas.openxmlformats.org/officeDocument/2006/relationships/image" Target="../media/image117.wmf"/><Relationship Id="rId34" Type="http://schemas.openxmlformats.org/officeDocument/2006/relationships/oleObject" Target="../embeddings/oleObject66.bin"/><Relationship Id="rId42" Type="http://schemas.openxmlformats.org/officeDocument/2006/relationships/image" Target="../media/image127.emf"/><Relationship Id="rId7" Type="http://schemas.openxmlformats.org/officeDocument/2006/relationships/oleObject" Target="../embeddings/oleObject52.bin"/><Relationship Id="rId2" Type="http://schemas.openxmlformats.org/officeDocument/2006/relationships/slideLayout" Target="../slideLayouts/slideLayout2.xml"/><Relationship Id="rId16" Type="http://schemas.openxmlformats.org/officeDocument/2006/relationships/oleObject" Target="../embeddings/oleObject57.bin"/><Relationship Id="rId20" Type="http://schemas.openxmlformats.org/officeDocument/2006/relationships/oleObject" Target="../embeddings/oleObject59.bin"/><Relationship Id="rId29" Type="http://schemas.openxmlformats.org/officeDocument/2006/relationships/image" Target="../media/image121.wmf"/><Relationship Id="rId41" Type="http://schemas.openxmlformats.org/officeDocument/2006/relationships/oleObject" Target="../embeddings/oleObject70.bin"/><Relationship Id="rId1" Type="http://schemas.openxmlformats.org/officeDocument/2006/relationships/vmlDrawing" Target="../drawings/vmlDrawing18.vml"/><Relationship Id="rId6" Type="http://schemas.openxmlformats.org/officeDocument/2006/relationships/image" Target="../media/image110.wmf"/><Relationship Id="rId11" Type="http://schemas.openxmlformats.org/officeDocument/2006/relationships/image" Target="../media/image112.wmf"/><Relationship Id="rId24" Type="http://schemas.openxmlformats.org/officeDocument/2006/relationships/oleObject" Target="../embeddings/oleObject61.bin"/><Relationship Id="rId32" Type="http://schemas.openxmlformats.org/officeDocument/2006/relationships/oleObject" Target="../embeddings/oleObject65.bin"/><Relationship Id="rId37" Type="http://schemas.openxmlformats.org/officeDocument/2006/relationships/image" Target="../media/image125.emf"/><Relationship Id="rId40" Type="http://schemas.openxmlformats.org/officeDocument/2006/relationships/oleObject" Target="../embeddings/oleObject69.bin"/><Relationship Id="rId5" Type="http://schemas.openxmlformats.org/officeDocument/2006/relationships/oleObject" Target="../embeddings/oleObject51.bin"/><Relationship Id="rId15" Type="http://schemas.openxmlformats.org/officeDocument/2006/relationships/image" Target="../media/image114.wmf"/><Relationship Id="rId23" Type="http://schemas.openxmlformats.org/officeDocument/2006/relationships/image" Target="../media/image118.emf"/><Relationship Id="rId28" Type="http://schemas.openxmlformats.org/officeDocument/2006/relationships/oleObject" Target="../embeddings/oleObject63.bin"/><Relationship Id="rId36" Type="http://schemas.openxmlformats.org/officeDocument/2006/relationships/oleObject" Target="../embeddings/oleObject67.bin"/><Relationship Id="rId10" Type="http://schemas.openxmlformats.org/officeDocument/2006/relationships/oleObject" Target="../embeddings/oleObject54.bin"/><Relationship Id="rId19" Type="http://schemas.openxmlformats.org/officeDocument/2006/relationships/image" Target="../media/image116.wmf"/><Relationship Id="rId31" Type="http://schemas.openxmlformats.org/officeDocument/2006/relationships/image" Target="../media/image122.emf"/><Relationship Id="rId4" Type="http://schemas.openxmlformats.org/officeDocument/2006/relationships/image" Target="../media/image109.wmf"/><Relationship Id="rId9" Type="http://schemas.openxmlformats.org/officeDocument/2006/relationships/image" Target="../media/image111.wmf"/><Relationship Id="rId14" Type="http://schemas.openxmlformats.org/officeDocument/2006/relationships/oleObject" Target="../embeddings/oleObject56.bin"/><Relationship Id="rId22" Type="http://schemas.openxmlformats.org/officeDocument/2006/relationships/oleObject" Target="../embeddings/oleObject60.bin"/><Relationship Id="rId27" Type="http://schemas.openxmlformats.org/officeDocument/2006/relationships/image" Target="../media/image120.emf"/><Relationship Id="rId30" Type="http://schemas.openxmlformats.org/officeDocument/2006/relationships/oleObject" Target="../embeddings/oleObject64.bin"/><Relationship Id="rId35" Type="http://schemas.openxmlformats.org/officeDocument/2006/relationships/image" Target="../media/image124.wmf"/><Relationship Id="rId8" Type="http://schemas.openxmlformats.org/officeDocument/2006/relationships/oleObject" Target="../embeddings/oleObject53.bin"/><Relationship Id="rId3" Type="http://schemas.openxmlformats.org/officeDocument/2006/relationships/oleObject" Target="../embeddings/oleObject50.bin"/><Relationship Id="rId12" Type="http://schemas.openxmlformats.org/officeDocument/2006/relationships/oleObject" Target="../embeddings/oleObject55.bin"/><Relationship Id="rId17" Type="http://schemas.openxmlformats.org/officeDocument/2006/relationships/image" Target="../media/image115.wmf"/><Relationship Id="rId25" Type="http://schemas.openxmlformats.org/officeDocument/2006/relationships/image" Target="../media/image119.emf"/><Relationship Id="rId33" Type="http://schemas.openxmlformats.org/officeDocument/2006/relationships/image" Target="../media/image123.emf"/><Relationship Id="rId38" Type="http://schemas.openxmlformats.org/officeDocument/2006/relationships/oleObject" Target="../embeddings/oleObject68.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213.png"/><Relationship Id="rId4" Type="http://schemas.openxmlformats.org/officeDocument/2006/relationships/image" Target="../media/image142.png"/></Relationships>
</file>

<file path=ppt/slides/_rels/slide8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45.wmf"/><Relationship Id="rId5" Type="http://schemas.openxmlformats.org/officeDocument/2006/relationships/oleObject" Target="../embeddings/oleObject71.bin"/><Relationship Id="rId4" Type="http://schemas.openxmlformats.org/officeDocument/2006/relationships/image" Target="../media/image147.png"/></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48.wmf"/></Relationships>
</file>

<file path=ppt/slides/_rels/slide93.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50.wmf"/><Relationship Id="rId5" Type="http://schemas.openxmlformats.org/officeDocument/2006/relationships/oleObject" Target="../embeddings/oleObject74.bin"/><Relationship Id="rId10" Type="http://schemas.openxmlformats.org/officeDocument/2006/relationships/image" Target="../media/image152.wmf"/><Relationship Id="rId4" Type="http://schemas.openxmlformats.org/officeDocument/2006/relationships/image" Target="../media/image149.wmf"/><Relationship Id="rId9" Type="http://schemas.openxmlformats.org/officeDocument/2006/relationships/oleObject" Target="../embeddings/oleObject76.bin"/></Relationships>
</file>

<file path=ppt/slides/_rels/slide94.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82.bin"/><Relationship Id="rId3" Type="http://schemas.openxmlformats.org/officeDocument/2006/relationships/oleObject" Target="../embeddings/oleObject77.bin"/><Relationship Id="rId7" Type="http://schemas.openxmlformats.org/officeDocument/2006/relationships/oleObject" Target="../embeddings/oleObject79.bin"/><Relationship Id="rId12" Type="http://schemas.openxmlformats.org/officeDocument/2006/relationships/image" Target="../media/image157.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54.wmf"/><Relationship Id="rId11" Type="http://schemas.openxmlformats.org/officeDocument/2006/relationships/oleObject" Target="../embeddings/oleObject81.bin"/><Relationship Id="rId5" Type="http://schemas.openxmlformats.org/officeDocument/2006/relationships/oleObject" Target="../embeddings/oleObject78.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80.bin"/><Relationship Id="rId14" Type="http://schemas.openxmlformats.org/officeDocument/2006/relationships/image" Target="../media/image158.w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83.bin"/><Relationship Id="rId7" Type="http://schemas.openxmlformats.org/officeDocument/2006/relationships/image" Target="../media/image146.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45.wmf"/><Relationship Id="rId5" Type="http://schemas.openxmlformats.org/officeDocument/2006/relationships/oleObject" Target="../embeddings/oleObject84.bin"/><Relationship Id="rId4" Type="http://schemas.openxmlformats.org/officeDocument/2006/relationships/image" Target="../media/image159.wmf"/></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87.bin"/><Relationship Id="rId13" Type="http://schemas.openxmlformats.org/officeDocument/2006/relationships/image" Target="../media/image164.wmf"/><Relationship Id="rId3" Type="http://schemas.openxmlformats.org/officeDocument/2006/relationships/image" Target="../media/image146.emf"/><Relationship Id="rId7" Type="http://schemas.openxmlformats.org/officeDocument/2006/relationships/image" Target="../media/image161.wmf"/><Relationship Id="rId12" Type="http://schemas.openxmlformats.org/officeDocument/2006/relationships/oleObject" Target="../embeddings/oleObject89.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86.bin"/><Relationship Id="rId11" Type="http://schemas.openxmlformats.org/officeDocument/2006/relationships/image" Target="../media/image163.wmf"/><Relationship Id="rId5" Type="http://schemas.openxmlformats.org/officeDocument/2006/relationships/image" Target="../media/image160.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162.w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46.emf"/><Relationship Id="rId4" Type="http://schemas.openxmlformats.org/officeDocument/2006/relationships/image" Target="../media/image164.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93613"/>
            <a:ext cx="9144000" cy="2387600"/>
          </a:xfrm>
        </p:spPr>
        <p:txBody>
          <a:bodyPr/>
          <a:lstStyle/>
          <a:p>
            <a:r>
              <a:rPr lang="en-US" dirty="0" smtClean="0">
                <a:latin typeface="Aharoni" panose="02010803020104030203" pitchFamily="2" charset="-79"/>
                <a:cs typeface="Aharoni" panose="02010803020104030203" pitchFamily="2" charset="-79"/>
              </a:rPr>
              <a:t>Recognizing the topology</a:t>
            </a:r>
            <a:endParaRPr lang="en-US" dirty="0">
              <a:latin typeface="Aharoni" panose="02010803020104030203" pitchFamily="2" charset="-79"/>
              <a:cs typeface="Aharoni" panose="02010803020104030203" pitchFamily="2" charset="-79"/>
            </a:endParaRP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620416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smtClean="0">
                <a:latin typeface="Aharoni" panose="02010803020104030203" pitchFamily="2" charset="-79"/>
                <a:cs typeface="Aharoni" panose="02010803020104030203" pitchFamily="2" charset="-79"/>
              </a:rPr>
              <a:t>Second Method</a:t>
            </a:r>
            <a:endParaRPr lang="en-US" b="1"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261257" y="1122363"/>
            <a:ext cx="11538857" cy="4351338"/>
          </a:xfrm>
        </p:spPr>
        <p:txBody>
          <a:bodyPr>
            <a:noAutofit/>
          </a:bodyPr>
          <a:lstStyle/>
          <a:p>
            <a:r>
              <a:rPr lang="en-US" sz="3200" b="1" dirty="0" smtClean="0"/>
              <a:t>Short </a:t>
            </a:r>
            <a:r>
              <a:rPr lang="en-US" sz="3200" b="1" dirty="0"/>
              <a:t>the output node- This will kill the output voltage and the feedback mechanism should die down if it is voltage sense. If it doesn't, then its a current sense</a:t>
            </a:r>
            <a:r>
              <a:rPr lang="en-US" sz="3200" b="1" dirty="0" smtClean="0"/>
              <a:t>.</a:t>
            </a:r>
          </a:p>
          <a:p>
            <a:endParaRPr lang="en-US" sz="3200" b="1" dirty="0"/>
          </a:p>
          <a:p>
            <a:r>
              <a:rPr lang="en-US" sz="3200" b="1" dirty="0"/>
              <a:t>Open the output node- This will kill the output current and thus any current sense feedback should die down</a:t>
            </a:r>
            <a:r>
              <a:rPr lang="en-US" sz="3200" b="1" dirty="0" smtClean="0"/>
              <a:t>.</a:t>
            </a:r>
          </a:p>
          <a:p>
            <a:endParaRPr lang="en-US" sz="3200" b="1" dirty="0"/>
          </a:p>
          <a:p>
            <a:r>
              <a:rPr lang="en-US" sz="3200" b="1" dirty="0"/>
              <a:t>At the input, it is pretty easy to determine the type of mixing- If it is voltage feedback, a subtraction of voltages would be involved. If it is a current feedback, a subtraction of currents would be involved.</a:t>
            </a:r>
          </a:p>
        </p:txBody>
      </p:sp>
    </p:spTree>
    <p:extLst>
      <p:ext uri="{BB962C8B-B14F-4D97-AF65-F5344CB8AC3E}">
        <p14:creationId xmlns:p14="http://schemas.microsoft.com/office/powerpoint/2010/main" val="138581108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2744" y="0"/>
            <a:ext cx="9535886" cy="6814763"/>
          </a:xfrm>
          <a:prstGeom prst="rect">
            <a:avLst/>
          </a:prstGeom>
        </p:spPr>
      </p:pic>
    </p:spTree>
    <p:extLst>
      <p:ext uri="{BB962C8B-B14F-4D97-AF65-F5344CB8AC3E}">
        <p14:creationId xmlns:p14="http://schemas.microsoft.com/office/powerpoint/2010/main" val="360122348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3200"/>
            <a:ext cx="10566400" cy="6805327"/>
          </a:xfrm>
          <a:prstGeom prst="rect">
            <a:avLst/>
          </a:prstGeom>
        </p:spPr>
      </p:pic>
    </p:spTree>
    <p:extLst>
      <p:ext uri="{BB962C8B-B14F-4D97-AF65-F5344CB8AC3E}">
        <p14:creationId xmlns:p14="http://schemas.microsoft.com/office/powerpoint/2010/main" val="140521007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54676"/>
            <a:ext cx="10319657" cy="6803324"/>
          </a:xfrm>
          <a:prstGeom prst="rect">
            <a:avLst/>
          </a:prstGeom>
        </p:spPr>
      </p:pic>
    </p:spTree>
    <p:extLst>
      <p:ext uri="{BB962C8B-B14F-4D97-AF65-F5344CB8AC3E}">
        <p14:creationId xmlns:p14="http://schemas.microsoft.com/office/powerpoint/2010/main" val="37059482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smtClean="0">
                <a:latin typeface="Aharoni" panose="02010803020104030203" pitchFamily="2" charset="-79"/>
                <a:cs typeface="Aharoni" panose="02010803020104030203" pitchFamily="2" charset="-79"/>
              </a:rPr>
              <a:t>Example 2</a:t>
            </a:r>
            <a:endParaRPr lang="en-US" b="1"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780143" y="1709511"/>
            <a:ext cx="10515600" cy="4351338"/>
          </a:xfrm>
        </p:spPr>
        <p:txBody>
          <a:bodyPr>
            <a:normAutofit/>
          </a:bodyPr>
          <a:lstStyle/>
          <a:p>
            <a:r>
              <a:rPr lang="en-US" sz="4000" b="1" dirty="0" smtClean="0"/>
              <a:t>Determine the Breakaway and </a:t>
            </a:r>
            <a:r>
              <a:rPr lang="en-US" sz="4000" b="1" dirty="0" err="1" smtClean="0"/>
              <a:t>break_in</a:t>
            </a:r>
            <a:r>
              <a:rPr lang="en-US" sz="4000" b="1" dirty="0" smtClean="0"/>
              <a:t> points </a:t>
            </a:r>
            <a:endParaRPr lang="en-US" sz="4000"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r="38650"/>
          <a:stretch>
            <a:fillRect/>
          </a:stretch>
        </p:blipFill>
        <p:spPr bwMode="auto">
          <a:xfrm>
            <a:off x="1705430" y="3774848"/>
            <a:ext cx="8288387" cy="1763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32544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152400"/>
            <a:ext cx="8305800" cy="780696"/>
          </a:xfrm>
        </p:spPr>
        <p:txBody>
          <a:bodyPr>
            <a:normAutofit/>
          </a:bodyPr>
          <a:lstStyle/>
          <a:p>
            <a:r>
              <a:rPr lang="en-US" sz="2400" dirty="0"/>
              <a:t>Solution</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1" y="990600"/>
            <a:ext cx="52539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676400" y="2821415"/>
            <a:ext cx="8928992" cy="369332"/>
          </a:xfrm>
          <a:prstGeom prst="rect">
            <a:avLst/>
          </a:prstGeom>
        </p:spPr>
        <p:txBody>
          <a:bodyPr wrap="square">
            <a:spAutoFit/>
          </a:bodyPr>
          <a:lstStyle/>
          <a:p>
            <a:pPr marL="285750" indent="-285750">
              <a:buFont typeface="Arial" pitchFamily="34" charset="0"/>
              <a:buChar char="•"/>
            </a:pPr>
            <a:r>
              <a:rPr lang="en-US" dirty="0"/>
              <a:t>Differentiating </a:t>
            </a:r>
            <a:r>
              <a:rPr lang="en-US" b="1" i="1" dirty="0"/>
              <a:t>K</a:t>
            </a:r>
            <a:r>
              <a:rPr lang="en-US" dirty="0"/>
              <a:t> with respect to </a:t>
            </a:r>
            <a:r>
              <a:rPr lang="en-US" b="1" dirty="0"/>
              <a:t>s</a:t>
            </a:r>
            <a:r>
              <a:rPr lang="en-US" dirty="0"/>
              <a:t> and setting the derivative equal to zero yields;</a:t>
            </a:r>
          </a:p>
        </p:txBody>
      </p:sp>
      <p:sp>
        <p:nvSpPr>
          <p:cNvPr id="10" name="TextBox 9"/>
          <p:cNvSpPr txBox="1"/>
          <p:nvPr/>
        </p:nvSpPr>
        <p:spPr>
          <a:xfrm>
            <a:off x="1676401" y="4748655"/>
            <a:ext cx="3358035" cy="646331"/>
          </a:xfrm>
          <a:prstGeom prst="rect">
            <a:avLst/>
          </a:prstGeom>
          <a:noFill/>
        </p:spPr>
        <p:txBody>
          <a:bodyPr wrap="none" rtlCol="0">
            <a:spAutoFit/>
          </a:bodyPr>
          <a:lstStyle/>
          <a:p>
            <a:r>
              <a:rPr lang="en-US" dirty="0"/>
              <a:t>Hence, solving for s, we find the </a:t>
            </a:r>
          </a:p>
          <a:p>
            <a:r>
              <a:rPr lang="en-US" dirty="0"/>
              <a:t>break-away and break-in points   </a:t>
            </a:r>
            <a:endParaRPr lang="en-US" dirty="0">
              <a:latin typeface="Arial" pitchFamily="34" charset="0"/>
              <a:cs typeface="Arial" pitchFamily="34" charset="0"/>
            </a:endParaRPr>
          </a:p>
        </p:txBody>
      </p:sp>
      <p:sp>
        <p:nvSpPr>
          <p:cNvPr id="12" name="Rectangle 11"/>
          <p:cNvSpPr/>
          <p:nvPr/>
        </p:nvSpPr>
        <p:spPr>
          <a:xfrm>
            <a:off x="5101990" y="4918526"/>
            <a:ext cx="2077813" cy="369332"/>
          </a:xfrm>
          <a:prstGeom prst="rect">
            <a:avLst/>
          </a:prstGeom>
        </p:spPr>
        <p:txBody>
          <a:bodyPr wrap="none">
            <a:spAutoFit/>
          </a:bodyPr>
          <a:lstStyle/>
          <a:p>
            <a:r>
              <a:rPr lang="en-US" dirty="0">
                <a:latin typeface="Arial" pitchFamily="34" charset="0"/>
                <a:cs typeface="Arial" pitchFamily="34" charset="0"/>
              </a:rPr>
              <a:t>s = -1.45 and 3.82</a:t>
            </a:r>
            <a:endParaRPr lang="en-US" dirty="0"/>
          </a:p>
        </p:txBody>
      </p:sp>
      <p:graphicFrame>
        <p:nvGraphicFramePr>
          <p:cNvPr id="74754" name="Object 7"/>
          <p:cNvGraphicFramePr>
            <a:graphicFrameLocks noChangeAspect="1"/>
          </p:cNvGraphicFramePr>
          <p:nvPr>
            <p:extLst/>
          </p:nvPr>
        </p:nvGraphicFramePr>
        <p:xfrm>
          <a:off x="3352800" y="1963738"/>
          <a:ext cx="2362200" cy="779462"/>
        </p:xfrm>
        <a:graphic>
          <a:graphicData uri="http://schemas.openxmlformats.org/presentationml/2006/ole">
            <mc:AlternateContent xmlns:mc="http://schemas.openxmlformats.org/markup-compatibility/2006">
              <mc:Choice xmlns:v="urn:schemas-microsoft-com:vml" Requires="v">
                <p:oleObj spid="_x0000_s37241" name="Equation" r:id="rId4" imgW="1269720" imgH="419040" progId="Equation.3">
                  <p:embed/>
                </p:oleObj>
              </mc:Choice>
              <mc:Fallback>
                <p:oleObj name="Equation" r:id="rId4" imgW="1269720" imgH="419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963738"/>
                        <a:ext cx="2362200"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7"/>
          <p:cNvGraphicFramePr>
            <a:graphicFrameLocks noChangeAspect="1"/>
          </p:cNvGraphicFramePr>
          <p:nvPr>
            <p:extLst/>
          </p:nvPr>
        </p:nvGraphicFramePr>
        <p:xfrm>
          <a:off x="6055963" y="1916114"/>
          <a:ext cx="2290763" cy="827087"/>
        </p:xfrm>
        <a:graphic>
          <a:graphicData uri="http://schemas.openxmlformats.org/presentationml/2006/ole">
            <mc:AlternateContent xmlns:mc="http://schemas.openxmlformats.org/markup-compatibility/2006">
              <mc:Choice xmlns:v="urn:schemas-microsoft-com:vml" Requires="v">
                <p:oleObj spid="_x0000_s37242" name="Equation" r:id="rId6" imgW="1231560" imgH="444240" progId="Equation.3">
                  <p:embed/>
                </p:oleObj>
              </mc:Choice>
              <mc:Fallback>
                <p:oleObj name="Equation" r:id="rId6" imgW="1231560" imgH="4442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963" y="1916114"/>
                        <a:ext cx="2290763" cy="827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4"/>
          <p:cNvGraphicFramePr>
            <a:graphicFrameLocks noChangeAspect="1"/>
          </p:cNvGraphicFramePr>
          <p:nvPr>
            <p:extLst/>
          </p:nvPr>
        </p:nvGraphicFramePr>
        <p:xfrm>
          <a:off x="2798762" y="3329909"/>
          <a:ext cx="6305550" cy="827088"/>
        </p:xfrm>
        <a:graphic>
          <a:graphicData uri="http://schemas.openxmlformats.org/presentationml/2006/ole">
            <mc:AlternateContent xmlns:mc="http://schemas.openxmlformats.org/markup-compatibility/2006">
              <mc:Choice xmlns:v="urn:schemas-microsoft-com:vml" Requires="v">
                <p:oleObj spid="_x0000_s37243" name="Equation" r:id="rId8" imgW="3390840" imgH="444240" progId="Equation.3">
                  <p:embed/>
                </p:oleObj>
              </mc:Choice>
              <mc:Fallback>
                <p:oleObj name="Equation" r:id="rId8" imgW="3390840" imgH="4442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8762" y="3329909"/>
                        <a:ext cx="6305550" cy="827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7" name="Object 5"/>
          <p:cNvGraphicFramePr>
            <a:graphicFrameLocks noChangeAspect="1"/>
          </p:cNvGraphicFramePr>
          <p:nvPr>
            <p:extLst/>
          </p:nvPr>
        </p:nvGraphicFramePr>
        <p:xfrm>
          <a:off x="4800601" y="4263897"/>
          <a:ext cx="2149475" cy="379412"/>
        </p:xfrm>
        <a:graphic>
          <a:graphicData uri="http://schemas.openxmlformats.org/presentationml/2006/ole">
            <mc:AlternateContent xmlns:mc="http://schemas.openxmlformats.org/markup-compatibility/2006">
              <mc:Choice xmlns:v="urn:schemas-microsoft-com:vml" Requires="v">
                <p:oleObj spid="_x0000_s37244" name="Equation" r:id="rId10" imgW="1155600" imgH="203040" progId="Equation.3">
                  <p:embed/>
                </p:oleObj>
              </mc:Choice>
              <mc:Fallback>
                <p:oleObj name="Equation" r:id="rId10" imgW="1155600" imgH="2030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0601" y="4263897"/>
                        <a:ext cx="2149475" cy="379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1708756" y="5526710"/>
          <a:ext cx="7572374" cy="674506"/>
        </p:xfrm>
        <a:graphic>
          <a:graphicData uri="http://schemas.openxmlformats.org/presentationml/2006/ole">
            <mc:AlternateContent xmlns:mc="http://schemas.openxmlformats.org/markup-compatibility/2006">
              <mc:Choice xmlns:v="urn:schemas-microsoft-com:vml" Requires="v">
                <p:oleObj spid="_x0000_s37245" name="Equation" r:id="rId12" imgW="4851360" imgH="431640" progId="Equation.3">
                  <p:embed/>
                </p:oleObj>
              </mc:Choice>
              <mc:Fallback>
                <p:oleObj name="Equation" r:id="rId12" imgW="4851360" imgH="431640" progId="Equation.3">
                  <p:embed/>
                  <p:pic>
                    <p:nvPicPr>
                      <p:cNvPr id="0" name=""/>
                      <p:cNvPicPr>
                        <a:picLocks noChangeAspect="1" noChangeArrowheads="1"/>
                      </p:cNvPicPr>
                      <p:nvPr/>
                    </p:nvPicPr>
                    <p:blipFill>
                      <a:blip r:embed="rId13"/>
                      <a:srcRect/>
                      <a:stretch>
                        <a:fillRect/>
                      </a:stretch>
                    </p:blipFill>
                    <p:spPr bwMode="auto">
                      <a:xfrm>
                        <a:off x="1708756" y="5526710"/>
                        <a:ext cx="7572374" cy="674506"/>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317391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74755"/>
                                        </p:tgtEl>
                                        <p:attrNameLst>
                                          <p:attrName>style.visibility</p:attrName>
                                        </p:attrNameLst>
                                      </p:cBhvr>
                                      <p:to>
                                        <p:strVal val="visible"/>
                                      </p:to>
                                    </p:set>
                                    <p:animEffect transition="in" filter="blinds(horizontal)">
                                      <p:cBhvr>
                                        <p:cTn id="11" dur="500"/>
                                        <p:tgtEl>
                                          <p:spTgt spid="7475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3" presetClass="entr" presetSubtype="10" fill="hold" nodeType="withEffect">
                                  <p:stCondLst>
                                    <p:cond delay="0"/>
                                  </p:stCondLst>
                                  <p:childTnLst>
                                    <p:set>
                                      <p:cBhvr>
                                        <p:cTn id="17" dur="1" fill="hold">
                                          <p:stCondLst>
                                            <p:cond delay="0"/>
                                          </p:stCondLst>
                                        </p:cTn>
                                        <p:tgtEl>
                                          <p:spTgt spid="74756"/>
                                        </p:tgtEl>
                                        <p:attrNameLst>
                                          <p:attrName>style.visibility</p:attrName>
                                        </p:attrNameLst>
                                      </p:cBhvr>
                                      <p:to>
                                        <p:strVal val="visible"/>
                                      </p:to>
                                    </p:set>
                                    <p:animEffect transition="in" filter="blinds(horizontal)">
                                      <p:cBhvr>
                                        <p:cTn id="18" dur="500"/>
                                        <p:tgtEl>
                                          <p:spTgt spid="7475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74757"/>
                                        </p:tgtEl>
                                        <p:attrNameLst>
                                          <p:attrName>style.visibility</p:attrName>
                                        </p:attrNameLst>
                                      </p:cBhvr>
                                      <p:to>
                                        <p:strVal val="visible"/>
                                      </p:to>
                                    </p:set>
                                    <p:animEffect transition="in" filter="blinds(horizontal)">
                                      <p:cBhvr>
                                        <p:cTn id="23" dur="500"/>
                                        <p:tgtEl>
                                          <p:spTgt spid="74757"/>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762000"/>
          </a:xfrm>
        </p:spPr>
        <p:txBody>
          <a:bodyPr/>
          <a:lstStyle/>
          <a:p>
            <a:r>
              <a:rPr lang="en-US" dirty="0" smtClean="0"/>
              <a:t>Solution</a:t>
            </a:r>
            <a:endParaRPr lang="en-US" dirty="0"/>
          </a:p>
        </p:txBody>
      </p:sp>
      <p:grpSp>
        <p:nvGrpSpPr>
          <p:cNvPr id="8" name="Group 7"/>
          <p:cNvGrpSpPr/>
          <p:nvPr/>
        </p:nvGrpSpPr>
        <p:grpSpPr>
          <a:xfrm>
            <a:off x="2209800" y="1087424"/>
            <a:ext cx="7315200" cy="5534101"/>
            <a:chOff x="914400" y="1087423"/>
            <a:chExt cx="7315200" cy="5534101"/>
          </a:xfrm>
        </p:grpSpPr>
        <p:pic>
          <p:nvPicPr>
            <p:cNvPr id="138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4581" t="5814" r="7279"/>
            <a:stretch/>
          </p:blipFill>
          <p:spPr bwMode="auto">
            <a:xfrm>
              <a:off x="914400" y="1087423"/>
              <a:ext cx="7315200" cy="5534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p:cNvSpPr/>
            <p:nvPr/>
          </p:nvSpPr>
          <p:spPr>
            <a:xfrm>
              <a:off x="2230213" y="3657829"/>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6828504" y="3672577"/>
              <a:ext cx="152400" cy="152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1919127" y="3347570"/>
              <a:ext cx="710451" cy="338554"/>
            </a:xfrm>
            <a:prstGeom prst="rect">
              <a:avLst/>
            </a:prstGeom>
          </p:spPr>
          <p:txBody>
            <a:bodyPr wrap="none">
              <a:spAutoFit/>
            </a:bodyPr>
            <a:lstStyle/>
            <a:p>
              <a:r>
                <a:rPr lang="en-US" sz="1600" b="1" dirty="0">
                  <a:latin typeface="Arial" pitchFamily="34" charset="0"/>
                  <a:cs typeface="Arial" pitchFamily="34" charset="0"/>
                </a:rPr>
                <a:t>-1.45 </a:t>
              </a:r>
              <a:endParaRPr lang="en-US" sz="1600" b="1" dirty="0"/>
            </a:p>
          </p:txBody>
        </p:sp>
        <p:sp>
          <p:nvSpPr>
            <p:cNvPr id="6" name="Rectangle 5"/>
            <p:cNvSpPr/>
            <p:nvPr/>
          </p:nvSpPr>
          <p:spPr>
            <a:xfrm>
              <a:off x="6585490" y="3347178"/>
              <a:ext cx="583814" cy="338554"/>
            </a:xfrm>
            <a:prstGeom prst="rect">
              <a:avLst/>
            </a:prstGeom>
          </p:spPr>
          <p:txBody>
            <a:bodyPr wrap="none">
              <a:spAutoFit/>
            </a:bodyPr>
            <a:lstStyle/>
            <a:p>
              <a:r>
                <a:rPr lang="en-US" sz="1600" b="1" dirty="0">
                  <a:latin typeface="Arial" pitchFamily="34" charset="0"/>
                  <a:cs typeface="Arial" pitchFamily="34" charset="0"/>
                </a:rPr>
                <a:t>3.82</a:t>
              </a:r>
              <a:endParaRPr lang="en-US" sz="1600" b="1" dirty="0"/>
            </a:p>
          </p:txBody>
        </p:sp>
      </p:grpSp>
      <p:grpSp>
        <p:nvGrpSpPr>
          <p:cNvPr id="18" name="Group 17"/>
          <p:cNvGrpSpPr/>
          <p:nvPr/>
        </p:nvGrpSpPr>
        <p:grpSpPr>
          <a:xfrm>
            <a:off x="3600184" y="1598440"/>
            <a:ext cx="4655431" cy="4156913"/>
            <a:chOff x="3600184" y="1598440"/>
            <a:chExt cx="4655431" cy="4156913"/>
          </a:xfrm>
        </p:grpSpPr>
        <p:grpSp>
          <p:nvGrpSpPr>
            <p:cNvPr id="16" name="Group 15"/>
            <p:cNvGrpSpPr/>
            <p:nvPr/>
          </p:nvGrpSpPr>
          <p:grpSpPr>
            <a:xfrm>
              <a:off x="3600184" y="2324386"/>
              <a:ext cx="4622238" cy="2716329"/>
              <a:chOff x="3600184" y="2324386"/>
              <a:chExt cx="4622238" cy="2716329"/>
            </a:xfrm>
          </p:grpSpPr>
          <p:cxnSp>
            <p:nvCxnSpPr>
              <p:cNvPr id="9" name="Straight Arrow Connector 8"/>
              <p:cNvCxnSpPr/>
              <p:nvPr/>
            </p:nvCxnSpPr>
            <p:spPr>
              <a:xfrm flipH="1" flipV="1">
                <a:off x="3600184" y="2324386"/>
                <a:ext cx="22318" cy="10966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611343" y="3944110"/>
                <a:ext cx="0" cy="1022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200104" y="2324386"/>
                <a:ext cx="0" cy="102279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200104" y="3944110"/>
                <a:ext cx="22318" cy="10966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Arc 12"/>
            <p:cNvSpPr/>
            <p:nvPr/>
          </p:nvSpPr>
          <p:spPr>
            <a:xfrm>
              <a:off x="3622502" y="1598440"/>
              <a:ext cx="4577602" cy="1451892"/>
            </a:xfrm>
            <a:prstGeom prst="arc">
              <a:avLst>
                <a:gd name="adj1" fmla="val 10838597"/>
                <a:gd name="adj2" fmla="val 21469098"/>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flipV="1">
              <a:off x="3678013" y="4135629"/>
              <a:ext cx="4577602" cy="1619724"/>
            </a:xfrm>
            <a:prstGeom prst="arc">
              <a:avLst>
                <a:gd name="adj1" fmla="val 10838597"/>
                <a:gd name="adj2" fmla="val 21469098"/>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p:cNvGrpSpPr/>
          <p:nvPr/>
        </p:nvGrpSpPr>
        <p:grpSpPr>
          <a:xfrm>
            <a:off x="203200" y="250371"/>
            <a:ext cx="11658600" cy="1534886"/>
            <a:chOff x="203200" y="250371"/>
            <a:chExt cx="11658600" cy="1534886"/>
          </a:xfrm>
        </p:grpSpPr>
        <p:sp>
          <p:nvSpPr>
            <p:cNvPr id="19" name="Rounded Rectangular Callout 18"/>
            <p:cNvSpPr/>
            <p:nvPr/>
          </p:nvSpPr>
          <p:spPr>
            <a:xfrm>
              <a:off x="203200" y="762000"/>
              <a:ext cx="2336800" cy="1023257"/>
            </a:xfrm>
            <a:prstGeom prst="wedgeRoundRectCallout">
              <a:avLst>
                <a:gd name="adj1" fmla="val 84757"/>
                <a:gd name="adj2" fmla="val 188741"/>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Break out point</a:t>
              </a:r>
              <a:endParaRPr lang="en-US" sz="2400" b="1" dirty="0"/>
            </a:p>
          </p:txBody>
        </p:sp>
        <p:sp>
          <p:nvSpPr>
            <p:cNvPr id="21" name="Rounded Rectangular Callout 20"/>
            <p:cNvSpPr/>
            <p:nvPr/>
          </p:nvSpPr>
          <p:spPr>
            <a:xfrm>
              <a:off x="9525000" y="250371"/>
              <a:ext cx="2336800" cy="1023257"/>
            </a:xfrm>
            <a:prstGeom prst="wedgeRoundRectCallout">
              <a:avLst>
                <a:gd name="adj1" fmla="val -97852"/>
                <a:gd name="adj2" fmla="val 278103"/>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Break in point</a:t>
              </a:r>
              <a:endParaRPr lang="en-US" sz="2400" b="1" dirty="0"/>
            </a:p>
          </p:txBody>
        </p:sp>
      </p:grpSp>
    </p:spTree>
    <p:extLst>
      <p:ext uri="{BB962C8B-B14F-4D97-AF65-F5344CB8AC3E}">
        <p14:creationId xmlns:p14="http://schemas.microsoft.com/office/powerpoint/2010/main" val="76098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25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3686" y="2455182"/>
            <a:ext cx="10515600" cy="1325563"/>
          </a:xfrm>
        </p:spPr>
        <p:txBody>
          <a:bodyPr>
            <a:normAutofit/>
          </a:bodyPr>
          <a:lstStyle/>
          <a:p>
            <a:pPr algn="ctr"/>
            <a:r>
              <a:rPr lang="en-US" sz="8800" dirty="0" smtClean="0">
                <a:latin typeface="Arial Black" panose="020B0A04020102020204" pitchFamily="34" charset="0"/>
              </a:rPr>
              <a:t>EXAMPLES</a:t>
            </a:r>
            <a:endParaRPr lang="en-US" sz="8800" dirty="0">
              <a:latin typeface="Arial Black" panose="020B0A04020102020204" pitchFamily="34" charset="0"/>
            </a:endParaRPr>
          </a:p>
        </p:txBody>
      </p:sp>
    </p:spTree>
    <p:extLst>
      <p:ext uri="{BB962C8B-B14F-4D97-AF65-F5344CB8AC3E}">
        <p14:creationId xmlns:p14="http://schemas.microsoft.com/office/powerpoint/2010/main" val="219271998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3307" y="0"/>
            <a:ext cx="4078412" cy="1493837"/>
          </a:xfrm>
          <a:prstGeom prst="rect">
            <a:avLst/>
          </a:prstGeom>
        </p:spPr>
      </p:pic>
      <p:pic>
        <p:nvPicPr>
          <p:cNvPr id="5" name="Picture 4"/>
          <p:cNvPicPr>
            <a:picLocks noChangeAspect="1"/>
          </p:cNvPicPr>
          <p:nvPr/>
        </p:nvPicPr>
        <p:blipFill>
          <a:blip r:embed="rId3"/>
          <a:stretch>
            <a:fillRect/>
          </a:stretch>
        </p:blipFill>
        <p:spPr>
          <a:xfrm>
            <a:off x="5413829" y="-4991"/>
            <a:ext cx="6778171" cy="6486846"/>
          </a:xfrm>
          <a:prstGeom prst="rect">
            <a:avLst/>
          </a:prstGeom>
        </p:spPr>
      </p:pic>
      <p:sp>
        <p:nvSpPr>
          <p:cNvPr id="6" name="Rectangle 5"/>
          <p:cNvSpPr/>
          <p:nvPr/>
        </p:nvSpPr>
        <p:spPr>
          <a:xfrm>
            <a:off x="409575" y="4785059"/>
            <a:ext cx="6096000" cy="400110"/>
          </a:xfrm>
          <a:prstGeom prst="rect">
            <a:avLst/>
          </a:prstGeom>
        </p:spPr>
        <p:txBody>
          <a:bodyPr>
            <a:spAutoFit/>
          </a:bodyPr>
          <a:lstStyle/>
          <a:p>
            <a:r>
              <a:rPr lang="en-US" sz="2000" b="1" dirty="0" smtClean="0">
                <a:solidFill>
                  <a:srgbClr val="000000"/>
                </a:solidFill>
                <a:latin typeface="Arial" panose="020B0604020202020204" pitchFamily="34" charset="0"/>
              </a:rPr>
              <a:t>Centroid = </a:t>
            </a:r>
            <a:r>
              <a:rPr lang="en-US" sz="2000" b="1" dirty="0">
                <a:solidFill>
                  <a:srgbClr val="000000"/>
                </a:solidFill>
                <a:latin typeface="Arial" panose="020B0604020202020204" pitchFamily="34" charset="0"/>
              </a:rPr>
              <a:t>-1.5.</a:t>
            </a:r>
            <a:endParaRPr lang="en-US" sz="2000" b="1" dirty="0"/>
          </a:p>
        </p:txBody>
      </p:sp>
      <mc:AlternateContent xmlns:mc="http://schemas.openxmlformats.org/markup-compatibility/2006" xmlns:a14="http://schemas.microsoft.com/office/drawing/2010/main">
        <mc:Choice Requires="a14">
          <p:sp>
            <p:nvSpPr>
              <p:cNvPr id="7" name="TextBox 6"/>
              <p:cNvSpPr txBox="1"/>
              <p:nvPr/>
            </p:nvSpPr>
            <p:spPr>
              <a:xfrm>
                <a:off x="409575" y="3367314"/>
                <a:ext cx="3315607" cy="830997"/>
              </a:xfrm>
              <a:prstGeom prst="rect">
                <a:avLst/>
              </a:prstGeom>
              <a:noFill/>
            </p:spPr>
            <p:txBody>
              <a:bodyPr wrap="square" rtlCol="0">
                <a:spAutoFit/>
              </a:bodyPr>
              <a:lstStyle/>
              <a:p>
                <a:r>
                  <a:rPr lang="en-US" sz="2400" b="1" dirty="0" smtClean="0"/>
                  <a:t>Angle of Asymptotes =  </a:t>
                </a:r>
                <a14:m>
                  <m:oMath xmlns:m="http://schemas.openxmlformats.org/officeDocument/2006/math">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𝟗𝟎</m:t>
                        </m:r>
                      </m:e>
                      <m:sup>
                        <m:r>
                          <a:rPr lang="en-US" sz="2400" b="1" i="1" smtClean="0">
                            <a:latin typeface="Cambria Math" panose="02040503050406030204" pitchFamily="18" charset="0"/>
                            <a:ea typeface="Cambria Math" panose="02040503050406030204" pitchFamily="18" charset="0"/>
                          </a:rPr>
                          <m:t>𝒐</m:t>
                        </m:r>
                      </m:sup>
                    </m:sSup>
                  </m:oMath>
                </a14:m>
                <a:r>
                  <a:rPr lang="en-US" sz="2400" b="1" dirty="0" smtClean="0"/>
                  <a:t> </a:t>
                </a:r>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409575" y="3367314"/>
                <a:ext cx="3315607" cy="830997"/>
              </a:xfrm>
              <a:prstGeom prst="rect">
                <a:avLst/>
              </a:prstGeom>
              <a:blipFill rotWithShape="0">
                <a:blip r:embed="rId4"/>
                <a:stretch>
                  <a:fillRect l="-2757" t="-5839" b="-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53307" y="2335862"/>
                <a:ext cx="4939622" cy="595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1" i="1" smtClean="0">
                              <a:latin typeface="Cambria Math" panose="02040503050406030204" pitchFamily="18" charset="0"/>
                            </a:rPr>
                          </m:ctrlPr>
                        </m:fPr>
                        <m:num>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𝟐</m:t>
                              </m:r>
                              <m:r>
                                <a:rPr lang="en-US" sz="2000" b="1" i="1" smtClean="0">
                                  <a:latin typeface="Cambria Math" panose="02040503050406030204" pitchFamily="18" charset="0"/>
                                </a:rPr>
                                <m:t>𝒒</m:t>
                              </m:r>
                              <m:r>
                                <a:rPr lang="en-US" sz="2000" b="1" i="1" smtClean="0">
                                  <a:latin typeface="Cambria Math" panose="02040503050406030204" pitchFamily="18" charset="0"/>
                                </a:rPr>
                                <m:t>+</m:t>
                              </m:r>
                              <m:r>
                                <a:rPr lang="en-US" sz="2000" b="1" i="1" smtClean="0">
                                  <a:latin typeface="Cambria Math" panose="02040503050406030204" pitchFamily="18" charset="0"/>
                                </a:rPr>
                                <m:t>𝟏</m:t>
                              </m:r>
                            </m:e>
                          </m:d>
                          <m:r>
                            <a:rPr lang="en-US" sz="2000" b="1" i="1" smtClean="0">
                              <a:latin typeface="Cambria Math" panose="02040503050406030204" pitchFamily="18" charset="0"/>
                            </a:rPr>
                            <m:t>𝟏𝟖𝟎</m:t>
                          </m:r>
                        </m:num>
                        <m:den>
                          <m:r>
                            <a:rPr lang="en-US" sz="2000" b="1" i="1" smtClean="0">
                              <a:latin typeface="Cambria Math" panose="02040503050406030204" pitchFamily="18" charset="0"/>
                            </a:rPr>
                            <m:t>𝑷</m:t>
                          </m:r>
                          <m:r>
                            <a:rPr lang="en-US" sz="2000" b="1" i="1" smtClean="0">
                              <a:latin typeface="Cambria Math" panose="02040503050406030204" pitchFamily="18" charset="0"/>
                            </a:rPr>
                            <m:t>−</m:t>
                          </m:r>
                          <m:r>
                            <a:rPr lang="en-US" sz="2000" b="1" i="1" smtClean="0">
                              <a:latin typeface="Cambria Math" panose="02040503050406030204" pitchFamily="18" charset="0"/>
                            </a:rPr>
                            <m:t>𝒁</m:t>
                          </m:r>
                        </m:den>
                      </m:f>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𝟏𝟖𝟎</m:t>
                          </m:r>
                        </m:num>
                        <m:den>
                          <m:r>
                            <a:rPr lang="en-US" sz="2000" b="1" i="1" smtClean="0">
                              <a:latin typeface="Cambria Math" panose="02040503050406030204" pitchFamily="18" charset="0"/>
                            </a:rPr>
                            <m:t>𝟐</m:t>
                          </m:r>
                        </m:den>
                      </m:f>
                      <m:r>
                        <a:rPr lang="en-US" sz="2000" b="1" i="1" smtClean="0">
                          <a:latin typeface="Cambria Math" panose="02040503050406030204" pitchFamily="18" charset="0"/>
                        </a:rPr>
                        <m:t>=</m:t>
                      </m:r>
                      <m:r>
                        <a:rPr lang="en-US" sz="2000" b="1" i="1" smtClean="0">
                          <a:latin typeface="Cambria Math" panose="02040503050406030204" pitchFamily="18" charset="0"/>
                        </a:rPr>
                        <m:t>𝟗𝟎</m:t>
                      </m:r>
                      <m:r>
                        <a:rPr lang="en-US" sz="2000" b="1" i="1" smtClean="0">
                          <a:latin typeface="Cambria Math" panose="02040503050406030204" pitchFamily="18" charset="0"/>
                        </a:rPr>
                        <m:t> </m:t>
                      </m:r>
                      <m:r>
                        <a:rPr lang="en-US" sz="2000" b="1" i="1" smtClean="0">
                          <a:latin typeface="Cambria Math" panose="02040503050406030204" pitchFamily="18" charset="0"/>
                        </a:rPr>
                        <m:t>𝒂𝒏𝒅</m:t>
                      </m:r>
                      <m:r>
                        <a:rPr lang="en-US" sz="2000" b="1" i="1" smtClean="0">
                          <a:latin typeface="Cambria Math" panose="02040503050406030204" pitchFamily="18" charset="0"/>
                        </a:rPr>
                        <m:t> </m:t>
                      </m:r>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𝟓𝟒𝟎</m:t>
                          </m:r>
                        </m:num>
                        <m:den>
                          <m:r>
                            <a:rPr lang="en-US" sz="2000" b="1" i="1" smtClean="0">
                              <a:latin typeface="Cambria Math" panose="02040503050406030204" pitchFamily="18" charset="0"/>
                            </a:rPr>
                            <m:t>𝟐</m:t>
                          </m:r>
                        </m:den>
                      </m:f>
                      <m:r>
                        <a:rPr lang="en-US" sz="2000" b="1" i="1" smtClean="0">
                          <a:latin typeface="Cambria Math" panose="02040503050406030204" pitchFamily="18" charset="0"/>
                        </a:rPr>
                        <m:t>=</m:t>
                      </m:r>
                      <m:r>
                        <a:rPr lang="en-US" sz="2000" b="1" i="1" smtClean="0">
                          <a:latin typeface="Cambria Math" panose="02040503050406030204" pitchFamily="18" charset="0"/>
                        </a:rPr>
                        <m:t>𝟐𝟕𝟎</m:t>
                      </m:r>
                    </m:oMath>
                  </m:oMathPara>
                </a14:m>
                <a:endParaRPr lang="en-US" sz="20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153307" y="2335862"/>
                <a:ext cx="4939622" cy="595291"/>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875688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626" y="159657"/>
            <a:ext cx="3653686" cy="1596569"/>
          </a:xfrm>
          <a:prstGeom prst="rect">
            <a:avLst/>
          </a:prstGeom>
        </p:spPr>
      </p:pic>
      <p:sp>
        <p:nvSpPr>
          <p:cNvPr id="4" name="Rectangle 3"/>
          <p:cNvSpPr/>
          <p:nvPr/>
        </p:nvSpPr>
        <p:spPr>
          <a:xfrm>
            <a:off x="-16714" y="2088999"/>
            <a:ext cx="6678431" cy="400110"/>
          </a:xfrm>
          <a:prstGeom prst="rect">
            <a:avLst/>
          </a:prstGeom>
        </p:spPr>
        <p:txBody>
          <a:bodyPr wrap="none">
            <a:spAutoFit/>
          </a:bodyPr>
          <a:lstStyle/>
          <a:p>
            <a:r>
              <a:rPr lang="en-US" sz="2000" b="1" dirty="0">
                <a:solidFill>
                  <a:srgbClr val="000000"/>
                </a:solidFill>
                <a:latin typeface="Arial" panose="020B0604020202020204" pitchFamily="34" charset="0"/>
              </a:rPr>
              <a:t>we have 3 poles at s = -2, -3, 0, and we have no zeros.</a:t>
            </a:r>
            <a:endParaRPr lang="en-US" sz="2000" b="1" dirty="0"/>
          </a:p>
        </p:txBody>
      </p:sp>
      <p:sp>
        <p:nvSpPr>
          <p:cNvPr id="5" name="Rectangle 4"/>
          <p:cNvSpPr/>
          <p:nvPr/>
        </p:nvSpPr>
        <p:spPr>
          <a:xfrm>
            <a:off x="0" y="3163455"/>
            <a:ext cx="6096000" cy="400110"/>
          </a:xfrm>
          <a:prstGeom prst="rect">
            <a:avLst/>
          </a:prstGeom>
        </p:spPr>
        <p:txBody>
          <a:bodyPr>
            <a:spAutoFit/>
          </a:bodyPr>
          <a:lstStyle/>
          <a:p>
            <a:r>
              <a:rPr lang="en-US" sz="2000" b="1" dirty="0">
                <a:solidFill>
                  <a:srgbClr val="000000"/>
                </a:solidFill>
                <a:latin typeface="Arial" panose="020B0604020202020204" pitchFamily="34" charset="0"/>
              </a:rPr>
              <a:t>Intersect of asymptotes is at </a:t>
            </a:r>
            <a:r>
              <a:rPr lang="en-US" sz="2000" b="1" dirty="0" smtClean="0">
                <a:solidFill>
                  <a:srgbClr val="000000"/>
                </a:solidFill>
                <a:latin typeface="Arial" panose="020B0604020202020204" pitchFamily="34" charset="0"/>
              </a:rPr>
              <a:t>= </a:t>
            </a:r>
            <a:r>
              <a:rPr lang="en-US" sz="2000" b="1" dirty="0">
                <a:solidFill>
                  <a:srgbClr val="000000"/>
                </a:solidFill>
                <a:latin typeface="Arial" panose="020B0604020202020204" pitchFamily="34" charset="0"/>
              </a:rPr>
              <a:t>-1.67.</a:t>
            </a:r>
            <a:endParaRPr lang="en-US" sz="2000" b="1" dirty="0"/>
          </a:p>
        </p:txBody>
      </p:sp>
      <p:sp>
        <p:nvSpPr>
          <p:cNvPr id="6" name="Rectangle 5"/>
          <p:cNvSpPr/>
          <p:nvPr/>
        </p:nvSpPr>
        <p:spPr>
          <a:xfrm>
            <a:off x="138512" y="4202673"/>
            <a:ext cx="6096000" cy="400110"/>
          </a:xfrm>
          <a:prstGeom prst="rect">
            <a:avLst/>
          </a:prstGeom>
        </p:spPr>
        <p:txBody>
          <a:bodyPr>
            <a:spAutoFit/>
          </a:bodyPr>
          <a:lstStyle/>
          <a:p>
            <a:r>
              <a:rPr lang="en-US" b="1" dirty="0">
                <a:solidFill>
                  <a:srgbClr val="000000"/>
                </a:solidFill>
                <a:latin typeface="Arial" panose="020B0604020202020204" pitchFamily="34" charset="0"/>
              </a:rPr>
              <a:t>Angle of </a:t>
            </a:r>
            <a:r>
              <a:rPr lang="en-US" b="1" dirty="0" smtClean="0">
                <a:solidFill>
                  <a:srgbClr val="000000"/>
                </a:solidFill>
                <a:latin typeface="Arial" panose="020B0604020202020204" pitchFamily="34" charset="0"/>
              </a:rPr>
              <a:t>asymptotes, </a:t>
            </a:r>
            <a:r>
              <a:rPr lang="en-US" sz="2000" b="1" dirty="0">
                <a:solidFill>
                  <a:srgbClr val="000000"/>
                </a:solidFill>
                <a:latin typeface="Arial" panose="020B0604020202020204" pitchFamily="34" charset="0"/>
              </a:rPr>
              <a:t>(i.e., ±</a:t>
            </a:r>
            <a:r>
              <a:rPr lang="en-US" sz="2000" b="1" dirty="0" smtClean="0">
                <a:solidFill>
                  <a:srgbClr val="000000"/>
                </a:solidFill>
                <a:latin typeface="Arial" panose="020B0604020202020204" pitchFamily="34" charset="0"/>
              </a:rPr>
              <a:t>60° and 180</a:t>
            </a:r>
            <a:r>
              <a:rPr lang="en-US" sz="2000" b="1" dirty="0">
                <a:solidFill>
                  <a:srgbClr val="000000"/>
                </a:solidFill>
                <a:latin typeface="Arial" panose="020B0604020202020204" pitchFamily="34" charset="0"/>
              </a:rPr>
              <a:t>°)</a:t>
            </a:r>
            <a:endParaRPr lang="en-US" sz="2000" b="1" dirty="0"/>
          </a:p>
        </p:txBody>
      </p:sp>
      <p:pic>
        <p:nvPicPr>
          <p:cNvPr id="7" name="Picture 6"/>
          <p:cNvPicPr>
            <a:picLocks noChangeAspect="1"/>
          </p:cNvPicPr>
          <p:nvPr/>
        </p:nvPicPr>
        <p:blipFill>
          <a:blip r:embed="rId3"/>
          <a:stretch>
            <a:fillRect/>
          </a:stretch>
        </p:blipFill>
        <p:spPr>
          <a:xfrm>
            <a:off x="6894287" y="-1"/>
            <a:ext cx="5297714" cy="5492613"/>
          </a:xfrm>
          <a:prstGeom prst="rect">
            <a:avLst/>
          </a:prstGeom>
        </p:spPr>
      </p:pic>
    </p:spTree>
    <p:extLst>
      <p:ext uri="{BB962C8B-B14F-4D97-AF65-F5344CB8AC3E}">
        <p14:creationId xmlns:p14="http://schemas.microsoft.com/office/powerpoint/2010/main" val="357016189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6502" y="275771"/>
            <a:ext cx="4682235" cy="1552122"/>
          </a:xfrm>
          <a:prstGeom prst="rect">
            <a:avLst/>
          </a:prstGeom>
        </p:spPr>
      </p:pic>
      <p:sp>
        <p:nvSpPr>
          <p:cNvPr id="3" name="Rectangle 2"/>
          <p:cNvSpPr/>
          <p:nvPr/>
        </p:nvSpPr>
        <p:spPr>
          <a:xfrm>
            <a:off x="333828" y="2089835"/>
            <a:ext cx="4339772" cy="1015663"/>
          </a:xfrm>
          <a:prstGeom prst="rect">
            <a:avLst/>
          </a:prstGeom>
        </p:spPr>
        <p:txBody>
          <a:bodyPr wrap="square">
            <a:spAutoFit/>
          </a:bodyPr>
          <a:lstStyle/>
          <a:p>
            <a:r>
              <a:rPr lang="en-US" sz="2000" b="1" dirty="0">
                <a:solidFill>
                  <a:srgbClr val="000000"/>
                </a:solidFill>
                <a:latin typeface="Arial" panose="020B0604020202020204" pitchFamily="34" charset="0"/>
              </a:rPr>
              <a:t>We have n=2 poles at s = 2, -1</a:t>
            </a:r>
            <a:r>
              <a:rPr lang="en-US" sz="2000" b="1" dirty="0" smtClean="0">
                <a:solidFill>
                  <a:srgbClr val="000000"/>
                </a:solidFill>
                <a:latin typeface="Arial" panose="020B0604020202020204" pitchFamily="34" charset="0"/>
              </a:rPr>
              <a:t>.</a:t>
            </a:r>
          </a:p>
          <a:p>
            <a:r>
              <a:rPr lang="en-US" sz="2000" b="1" dirty="0">
                <a:solidFill>
                  <a:srgbClr val="000000"/>
                </a:solidFill>
                <a:latin typeface="Arial" panose="020B0604020202020204" pitchFamily="34" charset="0"/>
              </a:rPr>
              <a:t>  </a:t>
            </a:r>
            <a:endParaRPr lang="en-US" sz="2000" b="1" dirty="0" smtClean="0">
              <a:solidFill>
                <a:srgbClr val="000000"/>
              </a:solidFill>
              <a:latin typeface="Arial" panose="020B0604020202020204" pitchFamily="34" charset="0"/>
            </a:endParaRPr>
          </a:p>
          <a:p>
            <a:r>
              <a:rPr lang="en-US" sz="2000" b="1" dirty="0" smtClean="0">
                <a:solidFill>
                  <a:srgbClr val="000000"/>
                </a:solidFill>
                <a:latin typeface="Arial" panose="020B0604020202020204" pitchFamily="34" charset="0"/>
              </a:rPr>
              <a:t>We </a:t>
            </a:r>
            <a:r>
              <a:rPr lang="en-US" sz="2000" b="1" dirty="0">
                <a:solidFill>
                  <a:srgbClr val="000000"/>
                </a:solidFill>
                <a:latin typeface="Arial" panose="020B0604020202020204" pitchFamily="34" charset="0"/>
              </a:rPr>
              <a:t>have </a:t>
            </a:r>
            <a:r>
              <a:rPr lang="en-US" sz="2000" b="1" dirty="0" smtClean="0">
                <a:solidFill>
                  <a:srgbClr val="000000"/>
                </a:solidFill>
                <a:latin typeface="Arial" panose="020B0604020202020204" pitchFamily="34" charset="0"/>
              </a:rPr>
              <a:t>zero </a:t>
            </a:r>
            <a:r>
              <a:rPr lang="en-US" sz="2000" b="1" dirty="0">
                <a:solidFill>
                  <a:srgbClr val="000000"/>
                </a:solidFill>
                <a:latin typeface="Arial" panose="020B0604020202020204" pitchFamily="34" charset="0"/>
              </a:rPr>
              <a:t>at s = -3.</a:t>
            </a:r>
            <a:endParaRPr lang="en-US" sz="2000" b="1" dirty="0"/>
          </a:p>
        </p:txBody>
      </p:sp>
      <p:pic>
        <p:nvPicPr>
          <p:cNvPr id="4" name="Picture 3"/>
          <p:cNvPicPr>
            <a:picLocks noChangeAspect="1"/>
          </p:cNvPicPr>
          <p:nvPr/>
        </p:nvPicPr>
        <p:blipFill>
          <a:blip r:embed="rId3"/>
          <a:stretch>
            <a:fillRect/>
          </a:stretch>
        </p:blipFill>
        <p:spPr>
          <a:xfrm>
            <a:off x="5994401" y="-1"/>
            <a:ext cx="6197600" cy="6467965"/>
          </a:xfrm>
          <a:prstGeom prst="rect">
            <a:avLst/>
          </a:prstGeom>
        </p:spPr>
      </p:pic>
      <p:sp>
        <p:nvSpPr>
          <p:cNvPr id="5" name="Rectangle 4"/>
          <p:cNvSpPr/>
          <p:nvPr/>
        </p:nvSpPr>
        <p:spPr>
          <a:xfrm>
            <a:off x="30514" y="4069192"/>
            <a:ext cx="6080002" cy="400110"/>
          </a:xfrm>
          <a:prstGeom prst="rect">
            <a:avLst/>
          </a:prstGeom>
        </p:spPr>
        <p:txBody>
          <a:bodyPr wrap="square">
            <a:spAutoFit/>
          </a:bodyPr>
          <a:lstStyle/>
          <a:p>
            <a:r>
              <a:rPr lang="en-US" sz="2000" b="1" dirty="0">
                <a:solidFill>
                  <a:srgbClr val="000000"/>
                </a:solidFill>
                <a:latin typeface="Arial" panose="020B0604020202020204" pitchFamily="34" charset="0"/>
              </a:rPr>
              <a:t>Break Out (or Break In) points </a:t>
            </a:r>
            <a:r>
              <a:rPr lang="en-US" sz="2000" b="1" dirty="0" smtClean="0">
                <a:solidFill>
                  <a:srgbClr val="000000"/>
                </a:solidFill>
                <a:latin typeface="Arial" panose="020B0604020202020204" pitchFamily="34" charset="0"/>
              </a:rPr>
              <a:t>at </a:t>
            </a:r>
            <a:r>
              <a:rPr lang="en-US" sz="2000" b="1" dirty="0">
                <a:solidFill>
                  <a:srgbClr val="000000"/>
                </a:solidFill>
                <a:latin typeface="Arial" panose="020B0604020202020204" pitchFamily="34" charset="0"/>
              </a:rPr>
              <a:t>s = -6.2, </a:t>
            </a:r>
            <a:r>
              <a:rPr lang="en-US" sz="2000" b="1" dirty="0" smtClean="0">
                <a:solidFill>
                  <a:srgbClr val="000000"/>
                </a:solidFill>
                <a:latin typeface="Arial" panose="020B0604020202020204" pitchFamily="34" charset="0"/>
              </a:rPr>
              <a:t>  0.16</a:t>
            </a:r>
            <a:r>
              <a:rPr lang="en-US" sz="2000" b="1" dirty="0">
                <a:solidFill>
                  <a:srgbClr val="000000"/>
                </a:solidFill>
                <a:latin typeface="Arial" panose="020B0604020202020204" pitchFamily="34" charset="0"/>
              </a:rPr>
              <a:t>.</a:t>
            </a:r>
            <a:endParaRPr lang="en-US" sz="2000" b="1" dirty="0"/>
          </a:p>
        </p:txBody>
      </p:sp>
    </p:spTree>
    <p:extLst>
      <p:ext uri="{BB962C8B-B14F-4D97-AF65-F5344CB8AC3E}">
        <p14:creationId xmlns:p14="http://schemas.microsoft.com/office/powerpoint/2010/main" val="38915593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4328206"/>
            <a:ext cx="11538856" cy="2529794"/>
          </a:xfrm>
        </p:spPr>
        <p:txBody>
          <a:bodyPr>
            <a:normAutofit fontScale="92500" lnSpcReduction="10000"/>
          </a:bodyPr>
          <a:lstStyle/>
          <a:p>
            <a:r>
              <a:rPr lang="en-US" sz="3600" b="1" dirty="0" smtClean="0"/>
              <a:t>Feedback and the output not connected at the same node so current feedback</a:t>
            </a:r>
          </a:p>
          <a:p>
            <a:endParaRPr lang="en-US" sz="3600" b="1" dirty="0" smtClean="0"/>
          </a:p>
          <a:p>
            <a:r>
              <a:rPr lang="en-US" sz="3600" b="1" dirty="0" smtClean="0"/>
              <a:t>We will have to apply KCL to find the input current so current mixing </a:t>
            </a:r>
            <a:endParaRPr lang="en-US" sz="3600" b="1" dirty="0"/>
          </a:p>
        </p:txBody>
      </p:sp>
      <p:pic>
        <p:nvPicPr>
          <p:cNvPr id="4" name="Picture 3"/>
          <p:cNvPicPr>
            <a:picLocks noChangeAspect="1"/>
          </p:cNvPicPr>
          <p:nvPr/>
        </p:nvPicPr>
        <p:blipFill>
          <a:blip r:embed="rId2"/>
          <a:stretch>
            <a:fillRect/>
          </a:stretch>
        </p:blipFill>
        <p:spPr>
          <a:xfrm>
            <a:off x="3715658" y="367838"/>
            <a:ext cx="4848452" cy="3412692"/>
          </a:xfrm>
          <a:prstGeom prst="rect">
            <a:avLst/>
          </a:prstGeom>
        </p:spPr>
      </p:pic>
      <p:sp>
        <p:nvSpPr>
          <p:cNvPr id="5" name="TextBox 4"/>
          <p:cNvSpPr txBox="1"/>
          <p:nvPr/>
        </p:nvSpPr>
        <p:spPr>
          <a:xfrm>
            <a:off x="0" y="0"/>
            <a:ext cx="3715658" cy="1938992"/>
          </a:xfrm>
          <a:prstGeom prst="rect">
            <a:avLst/>
          </a:prstGeom>
          <a:solidFill>
            <a:schemeClr val="tx1"/>
          </a:solidFill>
        </p:spPr>
        <p:txBody>
          <a:bodyPr wrap="square" rtlCol="0">
            <a:spAutoFit/>
          </a:bodyPr>
          <a:lstStyle/>
          <a:p>
            <a:r>
              <a:rPr lang="en-US" sz="2400" b="1" dirty="0" smtClean="0">
                <a:solidFill>
                  <a:schemeClr val="bg1"/>
                </a:solidFill>
              </a:rPr>
              <a:t>Current amplifier</a:t>
            </a:r>
          </a:p>
          <a:p>
            <a:endParaRPr lang="en-US" sz="2400" b="1" dirty="0" smtClean="0">
              <a:solidFill>
                <a:schemeClr val="bg1"/>
              </a:solidFill>
            </a:endParaRPr>
          </a:p>
          <a:p>
            <a:r>
              <a:rPr lang="en-US" sz="2400" b="1" dirty="0" smtClean="0">
                <a:solidFill>
                  <a:schemeClr val="bg1"/>
                </a:solidFill>
              </a:rPr>
              <a:t>Parallel – Series  Topology</a:t>
            </a:r>
          </a:p>
          <a:p>
            <a:endParaRPr lang="en-US" sz="2400" b="1" dirty="0">
              <a:solidFill>
                <a:schemeClr val="bg1"/>
              </a:solidFill>
            </a:endParaRPr>
          </a:p>
          <a:p>
            <a:r>
              <a:rPr lang="en-US" sz="2400" b="1" dirty="0" smtClean="0">
                <a:solidFill>
                  <a:schemeClr val="bg1"/>
                </a:solidFill>
              </a:rPr>
              <a:t>Current – Current  </a:t>
            </a:r>
            <a:endParaRPr lang="en-US" sz="2400" b="1" dirty="0">
              <a:solidFill>
                <a:schemeClr val="bg1"/>
              </a:solidFill>
            </a:endParaRPr>
          </a:p>
        </p:txBody>
      </p:sp>
      <p:pic>
        <p:nvPicPr>
          <p:cNvPr id="6" name="Picture 5"/>
          <p:cNvPicPr>
            <a:picLocks noChangeAspect="1"/>
          </p:cNvPicPr>
          <p:nvPr/>
        </p:nvPicPr>
        <p:blipFill rotWithShape="1">
          <a:blip r:embed="rId3"/>
          <a:srcRect l="25411" t="41381"/>
          <a:stretch/>
        </p:blipFill>
        <p:spPr>
          <a:xfrm>
            <a:off x="8423187" y="364991"/>
            <a:ext cx="3768813" cy="2121677"/>
          </a:xfrm>
          <a:prstGeom prst="rect">
            <a:avLst/>
          </a:prstGeom>
        </p:spPr>
      </p:pic>
      <p:sp>
        <p:nvSpPr>
          <p:cNvPr id="2" name="Rectangular Callout 1"/>
          <p:cNvSpPr/>
          <p:nvPr/>
        </p:nvSpPr>
        <p:spPr>
          <a:xfrm>
            <a:off x="1" y="2133600"/>
            <a:ext cx="3178628" cy="1175657"/>
          </a:xfrm>
          <a:prstGeom prst="wedgeRectCallout">
            <a:avLst>
              <a:gd name="adj1" fmla="val 109567"/>
              <a:gd name="adj2" fmla="val -68796"/>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Feedback element directly connected to input so shunt mixing </a:t>
            </a:r>
            <a:endParaRPr lang="en-US" sz="2400" b="1" dirty="0"/>
          </a:p>
        </p:txBody>
      </p:sp>
    </p:spTree>
    <p:extLst>
      <p:ext uri="{BB962C8B-B14F-4D97-AF65-F5344CB8AC3E}">
        <p14:creationId xmlns:p14="http://schemas.microsoft.com/office/powerpoint/2010/main" val="859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9290" y="188686"/>
            <a:ext cx="5944933" cy="1286782"/>
          </a:xfrm>
          <a:prstGeom prst="rect">
            <a:avLst/>
          </a:prstGeom>
        </p:spPr>
      </p:pic>
      <p:sp>
        <p:nvSpPr>
          <p:cNvPr id="3" name="Rectangle 2"/>
          <p:cNvSpPr/>
          <p:nvPr/>
        </p:nvSpPr>
        <p:spPr>
          <a:xfrm>
            <a:off x="522514" y="2837096"/>
            <a:ext cx="5762172" cy="1384995"/>
          </a:xfrm>
          <a:prstGeom prst="rect">
            <a:avLst/>
          </a:prstGeom>
        </p:spPr>
        <p:txBody>
          <a:bodyPr wrap="square">
            <a:spAutoFit/>
          </a:bodyPr>
          <a:lstStyle/>
          <a:p>
            <a:r>
              <a:rPr lang="en-US" sz="2800" b="1" dirty="0">
                <a:solidFill>
                  <a:srgbClr val="000000"/>
                </a:solidFill>
                <a:latin typeface="Arial" panose="020B0604020202020204" pitchFamily="34" charset="0"/>
              </a:rPr>
              <a:t> poles at s = -2, -1 ± 1j.  </a:t>
            </a:r>
            <a:endParaRPr lang="en-US" sz="2800" b="1" dirty="0" smtClean="0">
              <a:solidFill>
                <a:srgbClr val="000000"/>
              </a:solidFill>
              <a:latin typeface="Arial" panose="020B0604020202020204" pitchFamily="34" charset="0"/>
            </a:endParaRPr>
          </a:p>
          <a:p>
            <a:endParaRPr lang="en-US" sz="2800" b="1" dirty="0" smtClean="0">
              <a:solidFill>
                <a:srgbClr val="000000"/>
              </a:solidFill>
              <a:latin typeface="Arial" panose="020B0604020202020204" pitchFamily="34" charset="0"/>
            </a:endParaRPr>
          </a:p>
          <a:p>
            <a:r>
              <a:rPr lang="en-US" sz="2800" b="1" dirty="0" smtClean="0">
                <a:solidFill>
                  <a:srgbClr val="000000"/>
                </a:solidFill>
                <a:latin typeface="Arial" panose="020B0604020202020204" pitchFamily="34" charset="0"/>
              </a:rPr>
              <a:t>We have finite </a:t>
            </a:r>
            <a:r>
              <a:rPr lang="en-US" sz="2800" b="1" dirty="0">
                <a:solidFill>
                  <a:srgbClr val="000000"/>
                </a:solidFill>
                <a:latin typeface="Arial" panose="020B0604020202020204" pitchFamily="34" charset="0"/>
              </a:rPr>
              <a:t>zero at s = -1.  </a:t>
            </a:r>
            <a:endParaRPr lang="en-US" sz="2800" b="1" dirty="0"/>
          </a:p>
        </p:txBody>
      </p:sp>
      <p:pic>
        <p:nvPicPr>
          <p:cNvPr id="4" name="Picture 3"/>
          <p:cNvPicPr>
            <a:picLocks noChangeAspect="1"/>
          </p:cNvPicPr>
          <p:nvPr/>
        </p:nvPicPr>
        <p:blipFill>
          <a:blip r:embed="rId3"/>
          <a:stretch>
            <a:fillRect/>
          </a:stretch>
        </p:blipFill>
        <p:spPr>
          <a:xfrm>
            <a:off x="8011886" y="0"/>
            <a:ext cx="4180114" cy="4421821"/>
          </a:xfrm>
          <a:prstGeom prst="rect">
            <a:avLst/>
          </a:prstGeom>
        </p:spPr>
      </p:pic>
      <p:pic>
        <p:nvPicPr>
          <p:cNvPr id="5" name="Picture 4"/>
          <p:cNvPicPr>
            <a:picLocks noChangeAspect="1"/>
          </p:cNvPicPr>
          <p:nvPr/>
        </p:nvPicPr>
        <p:blipFill>
          <a:blip r:embed="rId4"/>
          <a:stretch>
            <a:fillRect/>
          </a:stretch>
        </p:blipFill>
        <p:spPr>
          <a:xfrm>
            <a:off x="7910287" y="-1"/>
            <a:ext cx="4281714" cy="4528457"/>
          </a:xfrm>
          <a:prstGeom prst="rect">
            <a:avLst/>
          </a:prstGeom>
        </p:spPr>
      </p:pic>
    </p:spTree>
    <p:extLst>
      <p:ext uri="{BB962C8B-B14F-4D97-AF65-F5344CB8AC3E}">
        <p14:creationId xmlns:p14="http://schemas.microsoft.com/office/powerpoint/2010/main" val="4708570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249" y="221342"/>
            <a:ext cx="7005187" cy="1418772"/>
          </a:xfrm>
          <a:prstGeom prst="rect">
            <a:avLst/>
          </a:prstGeom>
        </p:spPr>
      </p:pic>
      <p:pic>
        <p:nvPicPr>
          <p:cNvPr id="3" name="Picture 2"/>
          <p:cNvPicPr>
            <a:picLocks noChangeAspect="1"/>
          </p:cNvPicPr>
          <p:nvPr/>
        </p:nvPicPr>
        <p:blipFill>
          <a:blip r:embed="rId3"/>
          <a:stretch>
            <a:fillRect/>
          </a:stretch>
        </p:blipFill>
        <p:spPr>
          <a:xfrm>
            <a:off x="5646057" y="1799771"/>
            <a:ext cx="6154059" cy="5058742"/>
          </a:xfrm>
          <a:prstGeom prst="rect">
            <a:avLst/>
          </a:prstGeom>
        </p:spPr>
      </p:pic>
    </p:spTree>
    <p:extLst>
      <p:ext uri="{BB962C8B-B14F-4D97-AF65-F5344CB8AC3E}">
        <p14:creationId xmlns:p14="http://schemas.microsoft.com/office/powerpoint/2010/main" val="282136247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112" y="0"/>
            <a:ext cx="4852127" cy="1545091"/>
          </a:xfrm>
          <a:prstGeom prst="rect">
            <a:avLst/>
          </a:prstGeom>
        </p:spPr>
      </p:pic>
      <p:pic>
        <p:nvPicPr>
          <p:cNvPr id="3" name="Picture 2"/>
          <p:cNvPicPr>
            <a:picLocks noChangeAspect="1"/>
          </p:cNvPicPr>
          <p:nvPr/>
        </p:nvPicPr>
        <p:blipFill>
          <a:blip r:embed="rId3"/>
          <a:stretch>
            <a:fillRect/>
          </a:stretch>
        </p:blipFill>
        <p:spPr>
          <a:xfrm>
            <a:off x="5117239" y="772545"/>
            <a:ext cx="6938057" cy="5776686"/>
          </a:xfrm>
          <a:prstGeom prst="rect">
            <a:avLst/>
          </a:prstGeom>
        </p:spPr>
      </p:pic>
    </p:spTree>
    <p:extLst>
      <p:ext uri="{BB962C8B-B14F-4D97-AF65-F5344CB8AC3E}">
        <p14:creationId xmlns:p14="http://schemas.microsoft.com/office/powerpoint/2010/main" val="17130121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45883"/>
            <a:ext cx="5284668" cy="1095602"/>
          </a:xfrm>
          <a:prstGeom prst="rect">
            <a:avLst/>
          </a:prstGeom>
        </p:spPr>
      </p:pic>
      <p:pic>
        <p:nvPicPr>
          <p:cNvPr id="3" name="Picture 2"/>
          <p:cNvPicPr>
            <a:picLocks noChangeAspect="1"/>
          </p:cNvPicPr>
          <p:nvPr/>
        </p:nvPicPr>
        <p:blipFill>
          <a:blip r:embed="rId3"/>
          <a:stretch>
            <a:fillRect/>
          </a:stretch>
        </p:blipFill>
        <p:spPr>
          <a:xfrm>
            <a:off x="5457371" y="743970"/>
            <a:ext cx="6397851" cy="5832948"/>
          </a:xfrm>
          <a:prstGeom prst="rect">
            <a:avLst/>
          </a:prstGeom>
        </p:spPr>
      </p:pic>
    </p:spTree>
    <p:extLst>
      <p:ext uri="{BB962C8B-B14F-4D97-AF65-F5344CB8AC3E}">
        <p14:creationId xmlns:p14="http://schemas.microsoft.com/office/powerpoint/2010/main" val="36320662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p:cNvSpPr txBox="1"/>
              <p:nvPr/>
            </p:nvSpPr>
            <p:spPr>
              <a:xfrm>
                <a:off x="377144" y="217715"/>
                <a:ext cx="4049713" cy="10253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1" i="1" smtClean="0">
                              <a:latin typeface="Cambria Math" panose="02040503050406030204" pitchFamily="18" charset="0"/>
                            </a:rPr>
                          </m:ctrlPr>
                        </m:fPr>
                        <m:num>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𝟑</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𝟓</m:t>
                              </m:r>
                            </m:e>
                          </m:d>
                        </m:num>
                        <m:den>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𝟏</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𝟑</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𝟓</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𝟕</m:t>
                              </m:r>
                            </m:e>
                          </m:d>
                        </m:den>
                      </m:f>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377144" y="217715"/>
                <a:ext cx="4049713" cy="1025345"/>
              </a:xfrm>
              <a:prstGeom prst="rect">
                <a:avLst/>
              </a:prstGeom>
              <a:blipFill rotWithShape="0">
                <a:blip r:embed="rId2"/>
                <a:stretch>
                  <a:fillRect l="-151" r="-2545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482824" y="217714"/>
            <a:ext cx="3175681" cy="288288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023029" y="4956628"/>
                <a:ext cx="5217710" cy="10253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1" i="1" smtClean="0">
                              <a:latin typeface="Cambria Math" panose="02040503050406030204" pitchFamily="18" charset="0"/>
                            </a:rPr>
                          </m:ctrlPr>
                        </m:fPr>
                        <m:num>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𝟐</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𝟓</m:t>
                              </m:r>
                            </m:e>
                          </m:d>
                        </m:num>
                        <m:den>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𝟏</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𝟑</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𝟓</m:t>
                              </m:r>
                            </m:e>
                          </m:d>
                          <m:d>
                            <m:dPr>
                              <m:ctrlPr>
                                <a:rPr lang="en-US" sz="3200" b="1" i="1" smtClean="0">
                                  <a:latin typeface="Cambria Math" panose="02040503050406030204" pitchFamily="18" charset="0"/>
                                </a:rPr>
                              </m:ctrlPr>
                            </m:dPr>
                            <m:e>
                              <m:r>
                                <a:rPr lang="en-US" sz="3200" b="1" i="1" smtClean="0">
                                  <a:latin typeface="Cambria Math" panose="02040503050406030204" pitchFamily="18" charset="0"/>
                                </a:rPr>
                                <m:t>𝒔</m:t>
                              </m:r>
                              <m:r>
                                <a:rPr lang="en-US" sz="3200" b="1" i="1" smtClean="0">
                                  <a:latin typeface="Cambria Math" panose="02040503050406030204" pitchFamily="18" charset="0"/>
                                </a:rPr>
                                <m:t>+</m:t>
                              </m:r>
                              <m:r>
                                <a:rPr lang="en-US" sz="3200" b="1" i="1" smtClean="0">
                                  <a:latin typeface="Cambria Math" panose="02040503050406030204" pitchFamily="18" charset="0"/>
                                </a:rPr>
                                <m:t>𝟕</m:t>
                              </m:r>
                            </m:e>
                          </m:d>
                        </m:den>
                      </m:f>
                    </m:oMath>
                  </m:oMathPara>
                </a14:m>
                <a:endParaRPr lang="en-US" sz="32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023029" y="4956628"/>
                <a:ext cx="5217710" cy="1025345"/>
              </a:xfrm>
              <a:prstGeom prst="rect">
                <a:avLst/>
              </a:prstGeom>
              <a:blipFill rotWithShape="0">
                <a:blip r:embed="rId4"/>
                <a:stretch>
                  <a:fillRect/>
                </a:stretch>
              </a:blipFill>
            </p:spPr>
            <p:txBody>
              <a:bodyPr/>
              <a:lstStyle/>
              <a:p>
                <a:r>
                  <a:rPr lang="en-US">
                    <a:noFill/>
                  </a:rPr>
                  <a:t> </a:t>
                </a:r>
              </a:p>
            </p:txBody>
          </p:sp>
        </mc:Fallback>
      </mc:AlternateContent>
      <p:pic>
        <p:nvPicPr>
          <p:cNvPr id="7" name="Picture 6"/>
          <p:cNvPicPr>
            <a:picLocks noChangeAspect="1"/>
          </p:cNvPicPr>
          <p:nvPr/>
        </p:nvPicPr>
        <p:blipFill>
          <a:blip r:embed="rId5"/>
          <a:stretch>
            <a:fillRect/>
          </a:stretch>
        </p:blipFill>
        <p:spPr>
          <a:xfrm>
            <a:off x="8239256" y="3480103"/>
            <a:ext cx="3419249" cy="3098193"/>
          </a:xfrm>
          <a:prstGeom prst="rect">
            <a:avLst/>
          </a:prstGeom>
        </p:spPr>
      </p:pic>
    </p:spTree>
    <p:extLst>
      <p:ext uri="{BB962C8B-B14F-4D97-AF65-F5344CB8AC3E}">
        <p14:creationId xmlns:p14="http://schemas.microsoft.com/office/powerpoint/2010/main" val="33396620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143" y="856357"/>
            <a:ext cx="11843657" cy="6001643"/>
          </a:xfrm>
          <a:prstGeom prst="rect">
            <a:avLst/>
          </a:prstGeom>
        </p:spPr>
        <p:txBody>
          <a:bodyPr wrap="square">
            <a:spAutoFit/>
          </a:bodyPr>
          <a:lstStyle/>
          <a:p>
            <a:r>
              <a:rPr lang="en-US" sz="2400" dirty="0">
                <a:solidFill>
                  <a:srgbClr val="111111"/>
                </a:solidFill>
                <a:latin typeface="Roboto"/>
              </a:rPr>
              <a:t> </a:t>
            </a:r>
            <a:r>
              <a:rPr lang="en-US" sz="2400" dirty="0" smtClean="0">
                <a:solidFill>
                  <a:srgbClr val="111111"/>
                </a:solidFill>
                <a:latin typeface="Roboto"/>
              </a:rPr>
              <a:t>At times it was thought that, </a:t>
            </a:r>
            <a:r>
              <a:rPr lang="en-US" sz="2400" dirty="0">
                <a:solidFill>
                  <a:srgbClr val="111111"/>
                </a:solidFill>
                <a:latin typeface="Roboto"/>
              </a:rPr>
              <a:t>if you increase the gain, the system might get unstable and therefore, we must guarantee gain margin. </a:t>
            </a:r>
            <a:endParaRPr lang="en-US" sz="2400" dirty="0" smtClean="0">
              <a:solidFill>
                <a:srgbClr val="111111"/>
              </a:solidFill>
              <a:latin typeface="Roboto"/>
            </a:endParaRPr>
          </a:p>
          <a:p>
            <a:r>
              <a:rPr lang="en-US" sz="2400" dirty="0" err="1" smtClean="0">
                <a:solidFill>
                  <a:srgbClr val="111111"/>
                </a:solidFill>
                <a:latin typeface="Roboto"/>
              </a:rPr>
              <a:t>Nyquist</a:t>
            </a:r>
            <a:r>
              <a:rPr lang="en-US" sz="2400" dirty="0">
                <a:solidFill>
                  <a:srgbClr val="111111"/>
                </a:solidFill>
                <a:latin typeface="Roboto"/>
              </a:rPr>
              <a:t>, while working with amplifiers in closed-loop, reduced the gain and was shocked to discover that the system went unstable. </a:t>
            </a:r>
          </a:p>
          <a:p>
            <a:endParaRPr lang="en-US" sz="2400" dirty="0">
              <a:solidFill>
                <a:srgbClr val="111111"/>
              </a:solidFill>
              <a:latin typeface="Roboto"/>
            </a:endParaRPr>
          </a:p>
          <a:p>
            <a:r>
              <a:rPr lang="en-US" sz="2400" dirty="0">
                <a:solidFill>
                  <a:srgbClr val="111111"/>
                </a:solidFill>
                <a:latin typeface="Roboto"/>
              </a:rPr>
              <a:t>Take the simple open-loop system Go=(s+1</a:t>
            </a:r>
            <a:r>
              <a:rPr lang="en-US" sz="2400" dirty="0" smtClean="0">
                <a:solidFill>
                  <a:srgbClr val="111111"/>
                </a:solidFill>
                <a:latin typeface="Roboto"/>
              </a:rPr>
              <a:t>)/(s-2</a:t>
            </a:r>
            <a:r>
              <a:rPr lang="en-US" sz="2400" dirty="0">
                <a:solidFill>
                  <a:srgbClr val="111111"/>
                </a:solidFill>
                <a:latin typeface="Roboto"/>
              </a:rPr>
              <a:t>) with one unstable pole (in RHP) and one zero in LHP and plot its Root Locus. It is clear that to move the closed-loop pole from the unstable open-loop position towards the stable zero, you must have some sufficiently large positive gain so that the closed-loop pole ends somewhere on the (stable) negative real axis. Now, if you increase the gain, the system will remain stable, so you have an infinite GM from above. Instead, if the gain decreases, the system may again become unstable, so you have some GM from below</a:t>
            </a:r>
            <a:r>
              <a:rPr lang="en-US" sz="2400" dirty="0" smtClean="0">
                <a:solidFill>
                  <a:srgbClr val="111111"/>
                </a:solidFill>
                <a:latin typeface="Roboto"/>
              </a:rPr>
              <a:t>.</a:t>
            </a:r>
          </a:p>
          <a:p>
            <a:endParaRPr lang="en-US" sz="2400" dirty="0">
              <a:solidFill>
                <a:srgbClr val="111111"/>
              </a:solidFill>
              <a:latin typeface="Roboto"/>
            </a:endParaRPr>
          </a:p>
          <a:p>
            <a:r>
              <a:rPr lang="en-US" sz="2400" dirty="0">
                <a:solidFill>
                  <a:srgbClr val="111111"/>
                </a:solidFill>
                <a:latin typeface="Roboto"/>
              </a:rPr>
              <a:t>In more complex systems, with many poles and zeros, some closed-loop poles may move with the gain from the unstable RHP region to the stable LHP and then move again to the unstable RHP region for higher gains.</a:t>
            </a:r>
            <a:endParaRPr lang="en-US" sz="2400" b="0" i="0" dirty="0">
              <a:solidFill>
                <a:srgbClr val="111111"/>
              </a:solidFill>
              <a:effectLst/>
              <a:latin typeface="Roboto"/>
            </a:endParaRPr>
          </a:p>
        </p:txBody>
      </p:sp>
      <p:sp>
        <p:nvSpPr>
          <p:cNvPr id="3" name="TextBox 2"/>
          <p:cNvSpPr txBox="1"/>
          <p:nvPr/>
        </p:nvSpPr>
        <p:spPr>
          <a:xfrm>
            <a:off x="145143" y="0"/>
            <a:ext cx="5500914" cy="523220"/>
          </a:xfrm>
          <a:prstGeom prst="rect">
            <a:avLst/>
          </a:prstGeom>
          <a:noFill/>
        </p:spPr>
        <p:txBody>
          <a:bodyPr wrap="square" rtlCol="0">
            <a:spAutoFit/>
          </a:bodyPr>
          <a:lstStyle/>
          <a:p>
            <a:r>
              <a:rPr lang="en-US" sz="2800" b="1" dirty="0" smtClean="0">
                <a:solidFill>
                  <a:srgbClr val="FF0000"/>
                </a:solidFill>
              </a:rPr>
              <a:t>One positive the other Negative ?</a:t>
            </a:r>
            <a:endParaRPr lang="en-US" sz="2800" b="1" dirty="0">
              <a:solidFill>
                <a:srgbClr val="FF0000"/>
              </a:solidFill>
            </a:endParaRPr>
          </a:p>
        </p:txBody>
      </p:sp>
    </p:spTree>
    <p:extLst>
      <p:ext uri="{BB962C8B-B14F-4D97-AF65-F5344CB8AC3E}">
        <p14:creationId xmlns:p14="http://schemas.microsoft.com/office/powerpoint/2010/main" val="227991201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 y="3314020"/>
            <a:ext cx="11713029" cy="2387600"/>
          </a:xfrm>
        </p:spPr>
        <p:txBody>
          <a:bodyPr>
            <a:normAutofit fontScale="90000"/>
          </a:bodyPr>
          <a:lstStyle/>
          <a:p>
            <a:r>
              <a:rPr lang="en-US" sz="8000" dirty="0" smtClean="0">
                <a:latin typeface="Arial Black" panose="020B0A04020102020204" pitchFamily="34" charset="0"/>
              </a:rPr>
              <a:t>3.  Stability analysis using   Routh-Hurwitz Stability criteria </a:t>
            </a:r>
            <a:br>
              <a:rPr lang="en-US" sz="8000" dirty="0" smtClean="0">
                <a:latin typeface="Arial Black" panose="020B0A04020102020204" pitchFamily="34" charset="0"/>
              </a:rPr>
            </a:br>
            <a:endParaRPr lang="en-US" sz="8000" dirty="0">
              <a:latin typeface="Arial Black" panose="020B0A04020102020204" pitchFamily="34" charset="0"/>
            </a:endParaRPr>
          </a:p>
        </p:txBody>
      </p:sp>
    </p:spTree>
    <p:extLst>
      <p:ext uri="{BB962C8B-B14F-4D97-AF65-F5344CB8AC3E}">
        <p14:creationId xmlns:p14="http://schemas.microsoft.com/office/powerpoint/2010/main" val="12692581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893" y="232909"/>
            <a:ext cx="11354935" cy="6513568"/>
          </a:xfrm>
          <a:prstGeom prst="rect">
            <a:avLst/>
          </a:prstGeom>
        </p:spPr>
      </p:pic>
    </p:spTree>
    <p:extLst>
      <p:ext uri="{BB962C8B-B14F-4D97-AF65-F5344CB8AC3E}">
        <p14:creationId xmlns:p14="http://schemas.microsoft.com/office/powerpoint/2010/main" val="391167020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6050" y="111351"/>
            <a:ext cx="10826750" cy="6658783"/>
          </a:xfrm>
          <a:prstGeom prst="rect">
            <a:avLst/>
          </a:prstGeom>
        </p:spPr>
      </p:pic>
    </p:spTree>
    <p:extLst>
      <p:ext uri="{BB962C8B-B14F-4D97-AF65-F5344CB8AC3E}">
        <p14:creationId xmlns:p14="http://schemas.microsoft.com/office/powerpoint/2010/main" val="133637219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8722" y="204787"/>
            <a:ext cx="10135735" cy="6537863"/>
          </a:xfrm>
          <a:prstGeom prst="rect">
            <a:avLst/>
          </a:prstGeom>
        </p:spPr>
      </p:pic>
    </p:spTree>
    <p:extLst>
      <p:ext uri="{BB962C8B-B14F-4D97-AF65-F5344CB8AC3E}">
        <p14:creationId xmlns:p14="http://schemas.microsoft.com/office/powerpoint/2010/main" val="4047441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660"/>
            <a:ext cx="10515600" cy="2264683"/>
          </a:xfrm>
        </p:spPr>
        <p:txBody>
          <a:bodyPr>
            <a:noAutofit/>
          </a:bodyPr>
          <a:lstStyle/>
          <a:p>
            <a:r>
              <a:rPr lang="en-US" sz="4000" dirty="0" smtClean="0"/>
              <a:t>The output and feedback element at same node so voltage feedback</a:t>
            </a:r>
          </a:p>
          <a:p>
            <a:pPr marL="0" indent="0">
              <a:buNone/>
            </a:pPr>
            <a:endParaRPr lang="en-US" sz="4000" dirty="0" smtClean="0"/>
          </a:p>
          <a:p>
            <a:r>
              <a:rPr lang="en-US" sz="4000" dirty="0" smtClean="0"/>
              <a:t>KVL may be applied to get input ,So voltage mixing</a:t>
            </a:r>
            <a:endParaRPr lang="en-US" sz="4000" dirty="0"/>
          </a:p>
        </p:txBody>
      </p:sp>
      <p:pic>
        <p:nvPicPr>
          <p:cNvPr id="4" name="Picture 3"/>
          <p:cNvPicPr>
            <a:picLocks noChangeAspect="1"/>
          </p:cNvPicPr>
          <p:nvPr/>
        </p:nvPicPr>
        <p:blipFill rotWithShape="1">
          <a:blip r:embed="rId2"/>
          <a:srcRect l="4014" t="11916"/>
          <a:stretch/>
        </p:blipFill>
        <p:spPr>
          <a:xfrm>
            <a:off x="5715727" y="2830286"/>
            <a:ext cx="6476273" cy="4027714"/>
          </a:xfrm>
          <a:prstGeom prst="rect">
            <a:avLst/>
          </a:prstGeom>
        </p:spPr>
      </p:pic>
      <p:pic>
        <p:nvPicPr>
          <p:cNvPr id="5" name="Picture 4"/>
          <p:cNvPicPr>
            <a:picLocks noChangeAspect="1"/>
          </p:cNvPicPr>
          <p:nvPr/>
        </p:nvPicPr>
        <p:blipFill rotWithShape="1">
          <a:blip r:embed="rId3"/>
          <a:srcRect l="14915" t="35893"/>
          <a:stretch/>
        </p:blipFill>
        <p:spPr>
          <a:xfrm>
            <a:off x="145142" y="3566403"/>
            <a:ext cx="5502789" cy="2790853"/>
          </a:xfrm>
          <a:prstGeom prst="rect">
            <a:avLst/>
          </a:prstGeom>
        </p:spPr>
      </p:pic>
    </p:spTree>
    <p:extLst>
      <p:ext uri="{BB962C8B-B14F-4D97-AF65-F5344CB8AC3E}">
        <p14:creationId xmlns:p14="http://schemas.microsoft.com/office/powerpoint/2010/main" val="3841028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929" y="109537"/>
            <a:ext cx="11217728" cy="6688788"/>
          </a:xfrm>
          <a:prstGeom prst="rect">
            <a:avLst/>
          </a:prstGeom>
        </p:spPr>
      </p:pic>
    </p:spTree>
    <p:extLst>
      <p:ext uri="{BB962C8B-B14F-4D97-AF65-F5344CB8AC3E}">
        <p14:creationId xmlns:p14="http://schemas.microsoft.com/office/powerpoint/2010/main" val="211382191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8026"/>
            <a:ext cx="11605357" cy="6556603"/>
          </a:xfrm>
          <a:prstGeom prst="rect">
            <a:avLst/>
          </a:prstGeom>
        </p:spPr>
      </p:pic>
    </p:spTree>
    <p:extLst>
      <p:ext uri="{BB962C8B-B14F-4D97-AF65-F5344CB8AC3E}">
        <p14:creationId xmlns:p14="http://schemas.microsoft.com/office/powerpoint/2010/main" val="1983955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3249" y="229506"/>
            <a:ext cx="8968694" cy="6415107"/>
          </a:xfrm>
          <a:prstGeom prst="rect">
            <a:avLst/>
          </a:prstGeom>
        </p:spPr>
      </p:pic>
    </p:spTree>
    <p:extLst>
      <p:ext uri="{BB962C8B-B14F-4D97-AF65-F5344CB8AC3E}">
        <p14:creationId xmlns:p14="http://schemas.microsoft.com/office/powerpoint/2010/main" val="14093347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143" y="105228"/>
            <a:ext cx="9942286" cy="6579238"/>
          </a:xfrm>
          <a:prstGeom prst="rect">
            <a:avLst/>
          </a:prstGeom>
        </p:spPr>
      </p:pic>
    </p:spTree>
    <p:extLst>
      <p:ext uri="{BB962C8B-B14F-4D97-AF65-F5344CB8AC3E}">
        <p14:creationId xmlns:p14="http://schemas.microsoft.com/office/powerpoint/2010/main" val="18605448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342" y="207736"/>
            <a:ext cx="9866087" cy="6577600"/>
          </a:xfrm>
          <a:prstGeom prst="rect">
            <a:avLst/>
          </a:prstGeom>
        </p:spPr>
      </p:pic>
    </p:spTree>
    <p:extLst>
      <p:ext uri="{BB962C8B-B14F-4D97-AF65-F5344CB8AC3E}">
        <p14:creationId xmlns:p14="http://schemas.microsoft.com/office/powerpoint/2010/main" val="78983333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53823" y="133804"/>
            <a:ext cx="10522177" cy="6592780"/>
          </a:xfrm>
          <a:prstGeom prst="rect">
            <a:avLst/>
          </a:prstGeom>
        </p:spPr>
      </p:pic>
    </p:spTree>
    <p:extLst>
      <p:ext uri="{BB962C8B-B14F-4D97-AF65-F5344CB8AC3E}">
        <p14:creationId xmlns:p14="http://schemas.microsoft.com/office/powerpoint/2010/main" val="17661918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7999" y="0"/>
            <a:ext cx="10203543" cy="6764691"/>
          </a:xfrm>
          <a:prstGeom prst="rect">
            <a:avLst/>
          </a:prstGeom>
        </p:spPr>
      </p:pic>
    </p:spTree>
    <p:extLst>
      <p:ext uri="{BB962C8B-B14F-4D97-AF65-F5344CB8AC3E}">
        <p14:creationId xmlns:p14="http://schemas.microsoft.com/office/powerpoint/2010/main" val="19319354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75789"/>
          <a:stretch/>
        </p:blipFill>
        <p:spPr>
          <a:xfrm>
            <a:off x="168275" y="127227"/>
            <a:ext cx="10935154" cy="1614487"/>
          </a:xfrm>
          <a:prstGeom prst="rect">
            <a:avLst/>
          </a:prstGeom>
        </p:spPr>
      </p:pic>
      <p:pic>
        <p:nvPicPr>
          <p:cNvPr id="3" name="Picture 2"/>
          <p:cNvPicPr>
            <a:picLocks noChangeAspect="1"/>
          </p:cNvPicPr>
          <p:nvPr/>
        </p:nvPicPr>
        <p:blipFill rotWithShape="1">
          <a:blip r:embed="rId2"/>
          <a:srcRect t="30632" b="19959"/>
          <a:stretch/>
        </p:blipFill>
        <p:spPr>
          <a:xfrm>
            <a:off x="291646" y="2191657"/>
            <a:ext cx="10935154" cy="3294743"/>
          </a:xfrm>
          <a:prstGeom prst="rect">
            <a:avLst/>
          </a:prstGeom>
        </p:spPr>
      </p:pic>
      <p:pic>
        <p:nvPicPr>
          <p:cNvPr id="4" name="Picture 3"/>
          <p:cNvPicPr>
            <a:picLocks noChangeAspect="1"/>
          </p:cNvPicPr>
          <p:nvPr/>
        </p:nvPicPr>
        <p:blipFill rotWithShape="1">
          <a:blip r:embed="rId2"/>
          <a:srcRect t="82544"/>
          <a:stretch/>
        </p:blipFill>
        <p:spPr>
          <a:xfrm>
            <a:off x="444046" y="5693994"/>
            <a:ext cx="10935154" cy="1164006"/>
          </a:xfrm>
          <a:prstGeom prst="rect">
            <a:avLst/>
          </a:prstGeom>
        </p:spPr>
      </p:pic>
    </p:spTree>
    <p:extLst>
      <p:ext uri="{BB962C8B-B14F-4D97-AF65-F5344CB8AC3E}">
        <p14:creationId xmlns:p14="http://schemas.microsoft.com/office/powerpoint/2010/main" val="238286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0306" y="243567"/>
            <a:ext cx="10518322" cy="6456247"/>
          </a:xfrm>
          <a:prstGeom prst="rect">
            <a:avLst/>
          </a:prstGeom>
        </p:spPr>
      </p:pic>
    </p:spTree>
    <p:extLst>
      <p:ext uri="{BB962C8B-B14F-4D97-AF65-F5344CB8AC3E}">
        <p14:creationId xmlns:p14="http://schemas.microsoft.com/office/powerpoint/2010/main" val="277848543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5920" y="146502"/>
            <a:ext cx="10142766" cy="6528243"/>
          </a:xfrm>
          <a:prstGeom prst="rect">
            <a:avLst/>
          </a:prstGeom>
        </p:spPr>
      </p:pic>
    </p:spTree>
    <p:extLst>
      <p:ext uri="{BB962C8B-B14F-4D97-AF65-F5344CB8AC3E}">
        <p14:creationId xmlns:p14="http://schemas.microsoft.com/office/powerpoint/2010/main" val="37440463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1170" y="316139"/>
            <a:ext cx="11092543" cy="2601232"/>
          </a:xfrm>
        </p:spPr>
        <p:txBody>
          <a:bodyPr>
            <a:noAutofit/>
          </a:bodyPr>
          <a:lstStyle/>
          <a:p>
            <a:r>
              <a:rPr lang="en-US" sz="4800" b="1" dirty="0" smtClean="0"/>
              <a:t>Output and feedback node not same so current feedback</a:t>
            </a:r>
          </a:p>
          <a:p>
            <a:endParaRPr lang="en-US" sz="4800" b="1" dirty="0"/>
          </a:p>
          <a:p>
            <a:r>
              <a:rPr lang="en-US" sz="4800" b="1" dirty="0" smtClean="0"/>
              <a:t>KVL at input so voltage mixing</a:t>
            </a:r>
            <a:endParaRPr lang="en-US" sz="4800" b="1" dirty="0"/>
          </a:p>
        </p:txBody>
      </p:sp>
      <p:pic>
        <p:nvPicPr>
          <p:cNvPr id="4" name="Picture 3"/>
          <p:cNvPicPr>
            <a:picLocks noChangeAspect="1"/>
          </p:cNvPicPr>
          <p:nvPr/>
        </p:nvPicPr>
        <p:blipFill>
          <a:blip r:embed="rId2"/>
          <a:stretch>
            <a:fillRect/>
          </a:stretch>
        </p:blipFill>
        <p:spPr>
          <a:xfrm>
            <a:off x="5779891" y="3323771"/>
            <a:ext cx="6412109" cy="3534230"/>
          </a:xfrm>
          <a:prstGeom prst="rect">
            <a:avLst/>
          </a:prstGeom>
        </p:spPr>
      </p:pic>
      <p:pic>
        <p:nvPicPr>
          <p:cNvPr id="5" name="Picture 4"/>
          <p:cNvPicPr>
            <a:picLocks noChangeAspect="1"/>
          </p:cNvPicPr>
          <p:nvPr/>
        </p:nvPicPr>
        <p:blipFill>
          <a:blip r:embed="rId3"/>
          <a:stretch>
            <a:fillRect/>
          </a:stretch>
        </p:blipFill>
        <p:spPr>
          <a:xfrm>
            <a:off x="461729" y="3955171"/>
            <a:ext cx="5126271" cy="2902829"/>
          </a:xfrm>
          <a:prstGeom prst="rect">
            <a:avLst/>
          </a:prstGeom>
        </p:spPr>
      </p:pic>
    </p:spTree>
    <p:extLst>
      <p:ext uri="{BB962C8B-B14F-4D97-AF65-F5344CB8AC3E}">
        <p14:creationId xmlns:p14="http://schemas.microsoft.com/office/powerpoint/2010/main" val="132445221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514" y="2484210"/>
            <a:ext cx="11669486" cy="1325563"/>
          </a:xfrm>
        </p:spPr>
        <p:txBody>
          <a:bodyPr>
            <a:noAutofit/>
          </a:bodyPr>
          <a:lstStyle/>
          <a:p>
            <a:pPr algn="ctr"/>
            <a:r>
              <a:rPr lang="en-US" sz="7200" b="1" dirty="0" smtClean="0">
                <a:latin typeface="Aharoni" panose="02010803020104030203" pitchFamily="2" charset="-79"/>
                <a:cs typeface="Aharoni" panose="02010803020104030203" pitchFamily="2" charset="-79"/>
              </a:rPr>
              <a:t>Intersection of root locus </a:t>
            </a:r>
            <a:br>
              <a:rPr lang="en-US" sz="7200" b="1" dirty="0" smtClean="0">
                <a:latin typeface="Aharoni" panose="02010803020104030203" pitchFamily="2" charset="-79"/>
                <a:cs typeface="Aharoni" panose="02010803020104030203" pitchFamily="2" charset="-79"/>
              </a:rPr>
            </a:br>
            <a:r>
              <a:rPr lang="en-US" sz="7200" b="1" dirty="0" smtClean="0">
                <a:latin typeface="Aharoni" panose="02010803020104030203" pitchFamily="2" charset="-79"/>
                <a:cs typeface="Aharoni" panose="02010803020104030203" pitchFamily="2" charset="-79"/>
              </a:rPr>
              <a:t>with the Imaginary axis </a:t>
            </a:r>
            <a:endParaRPr lang="en-US" sz="72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8823170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3125" y="0"/>
            <a:ext cx="12305125" cy="5921829"/>
          </a:xfrm>
          <a:prstGeom prst="rect">
            <a:avLst/>
          </a:prstGeom>
        </p:spPr>
      </p:pic>
    </p:spTree>
    <p:extLst>
      <p:ext uri="{BB962C8B-B14F-4D97-AF65-F5344CB8AC3E}">
        <p14:creationId xmlns:p14="http://schemas.microsoft.com/office/powerpoint/2010/main" val="32607658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20019"/>
            <a:ext cx="12192000" cy="3950380"/>
          </a:xfrm>
          <a:prstGeom prst="rect">
            <a:avLst/>
          </a:prstGeom>
        </p:spPr>
      </p:pic>
    </p:spTree>
    <p:extLst>
      <p:ext uri="{BB962C8B-B14F-4D97-AF65-F5344CB8AC3E}">
        <p14:creationId xmlns:p14="http://schemas.microsoft.com/office/powerpoint/2010/main" val="28166745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4429125" cy="752475"/>
          </a:xfrm>
          <a:prstGeom prst="rect">
            <a:avLst/>
          </a:prstGeom>
        </p:spPr>
      </p:pic>
      <p:sp>
        <p:nvSpPr>
          <p:cNvPr id="4" name="TextBox 3"/>
          <p:cNvSpPr txBox="1"/>
          <p:nvPr/>
        </p:nvSpPr>
        <p:spPr>
          <a:xfrm>
            <a:off x="0" y="752475"/>
            <a:ext cx="2075543" cy="523220"/>
          </a:xfrm>
          <a:prstGeom prst="rect">
            <a:avLst/>
          </a:prstGeom>
          <a:noFill/>
        </p:spPr>
        <p:txBody>
          <a:bodyPr wrap="square" rtlCol="0">
            <a:spAutoFit/>
          </a:bodyPr>
          <a:lstStyle/>
          <a:p>
            <a:r>
              <a:rPr lang="en-US" sz="2800" b="1" i="1" dirty="0" smtClean="0"/>
              <a:t>Step 1:</a:t>
            </a:r>
            <a:endParaRPr lang="en-US" sz="2800" b="1" i="1" dirty="0"/>
          </a:p>
        </p:txBody>
      </p:sp>
      <mc:AlternateContent xmlns:mc="http://schemas.openxmlformats.org/markup-compatibility/2006" xmlns:a14="http://schemas.microsoft.com/office/drawing/2010/main">
        <mc:Choice Requires="a14">
          <p:sp>
            <p:nvSpPr>
              <p:cNvPr id="5" name="TextBox 4"/>
              <p:cNvSpPr txBox="1"/>
              <p:nvPr/>
            </p:nvSpPr>
            <p:spPr>
              <a:xfrm>
                <a:off x="0" y="1121807"/>
                <a:ext cx="12090400" cy="461665"/>
              </a:xfrm>
              <a:prstGeom prst="rect">
                <a:avLst/>
              </a:prstGeom>
              <a:noFill/>
            </p:spPr>
            <p:txBody>
              <a:bodyPr wrap="square" rtlCol="0">
                <a:spAutoFit/>
              </a:bodyPr>
              <a:lstStyle/>
              <a:p>
                <a:r>
                  <a:rPr lang="en-US" sz="2400" b="1" dirty="0" smtClean="0"/>
                  <a:t>Using the standard form , find the characteristic equation CE:</a:t>
                </a:r>
                <a14:m>
                  <m:oMath xmlns:m="http://schemas.openxmlformats.org/officeDocument/2006/math">
                    <m:r>
                      <a:rPr lang="en-US" sz="2400" b="1" i="1" smtClean="0">
                        <a:latin typeface="Cambria Math" panose="02040503050406030204" pitchFamily="18" charset="0"/>
                      </a:rPr>
                      <m:t>𝟏</m:t>
                    </m:r>
                    <m:r>
                      <a:rPr lang="en-US" sz="2400" b="1" i="1" smtClean="0">
                        <a:latin typeface="Cambria Math" panose="02040503050406030204" pitchFamily="18" charset="0"/>
                      </a:rPr>
                      <m:t>+</m:t>
                    </m:r>
                    <m:r>
                      <a:rPr lang="en-US" sz="2400" b="1" i="1" smtClean="0">
                        <a:latin typeface="Cambria Math" panose="02040503050406030204" pitchFamily="18" charset="0"/>
                      </a:rPr>
                      <m:t>𝑮</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𝑺</m:t>
                        </m:r>
                      </m:e>
                    </m:d>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𝑺</m:t>
                        </m:r>
                      </m:e>
                    </m:d>
                    <m:r>
                      <a:rPr lang="en-US" sz="2400" b="1" i="1" smtClean="0">
                        <a:latin typeface="Cambria Math" panose="02040503050406030204" pitchFamily="18" charset="0"/>
                      </a:rPr>
                      <m:t>=</m:t>
                    </m:r>
                    <m:r>
                      <a:rPr lang="en-US" sz="2400" b="1" i="1" smtClean="0">
                        <a:latin typeface="Cambria Math" panose="02040503050406030204" pitchFamily="18" charset="0"/>
                      </a:rPr>
                      <m:t>𝟎</m:t>
                    </m:r>
                  </m:oMath>
                </a14:m>
                <a:r>
                  <a:rPr lang="en-US" sz="2400" b="1" dirty="0" smtClean="0"/>
                  <a:t>  </a:t>
                </a:r>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0" y="1121807"/>
                <a:ext cx="12090400" cy="461665"/>
              </a:xfrm>
              <a:prstGeom prst="rect">
                <a:avLst/>
              </a:prstGeom>
              <a:blipFill rotWithShape="0">
                <a:blip r:embed="rId3"/>
                <a:stretch>
                  <a:fillRect l="-756"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371600" y="1860471"/>
                <a:ext cx="3407087" cy="743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𝟏</m:t>
                      </m:r>
                      <m:r>
                        <a:rPr lang="en-US" sz="2400" b="1" i="1" smtClean="0">
                          <a:latin typeface="Cambria Math" panose="02040503050406030204" pitchFamily="18" charset="0"/>
                        </a:rPr>
                        <m:t>+ </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𝑲</m:t>
                          </m:r>
                        </m:num>
                        <m:den>
                          <m:r>
                            <a:rPr lang="en-US" sz="2400" b="1" i="1" smtClean="0">
                              <a:latin typeface="Cambria Math" panose="02040503050406030204" pitchFamily="18" charset="0"/>
                            </a:rPr>
                            <m:t>𝑺</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𝑺</m:t>
                              </m:r>
                              <m:r>
                                <a:rPr lang="en-US" sz="2400" b="1" i="1" smtClean="0">
                                  <a:latin typeface="Cambria Math" panose="02040503050406030204" pitchFamily="18" charset="0"/>
                                </a:rPr>
                                <m:t>+</m:t>
                              </m:r>
                              <m:r>
                                <a:rPr lang="en-US" sz="2400" b="1" i="1" smtClean="0">
                                  <a:latin typeface="Cambria Math" panose="02040503050406030204" pitchFamily="18" charset="0"/>
                                </a:rPr>
                                <m:t>𝟏</m:t>
                              </m:r>
                            </m:e>
                          </m:d>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𝑺</m:t>
                              </m:r>
                              <m:r>
                                <a:rPr lang="en-US" sz="2400" b="1" i="1" smtClean="0">
                                  <a:latin typeface="Cambria Math" panose="02040503050406030204" pitchFamily="18" charset="0"/>
                                </a:rPr>
                                <m:t>+</m:t>
                              </m:r>
                              <m:r>
                                <a:rPr lang="en-US" sz="2400" b="1" i="1" smtClean="0">
                                  <a:latin typeface="Cambria Math" panose="02040503050406030204" pitchFamily="18" charset="0"/>
                                </a:rPr>
                                <m:t>𝟒</m:t>
                              </m:r>
                            </m:e>
                          </m:d>
                        </m:den>
                      </m:f>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1371600" y="1860471"/>
                <a:ext cx="3407087" cy="74366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843487" y="1996694"/>
                <a:ext cx="3174972" cy="3776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𝟑</m:t>
                          </m:r>
                        </m:sup>
                      </m:sSup>
                      <m:r>
                        <a:rPr lang="en-US" sz="2400" b="1" i="1" smtClean="0">
                          <a:latin typeface="Cambria Math" panose="02040503050406030204" pitchFamily="18" charset="0"/>
                        </a:rPr>
                        <m:t>+</m:t>
                      </m:r>
                      <m:r>
                        <a:rPr lang="en-US" sz="2400" b="1" i="1" smtClean="0">
                          <a:latin typeface="Cambria Math" panose="02040503050406030204" pitchFamily="18" charset="0"/>
                        </a:rPr>
                        <m:t>𝟓</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𝟒</m:t>
                      </m:r>
                      <m:r>
                        <a:rPr lang="en-US" sz="2400" b="1" i="1" smtClean="0">
                          <a:latin typeface="Cambria Math" panose="02040503050406030204" pitchFamily="18" charset="0"/>
                        </a:rPr>
                        <m:t>𝑺</m:t>
                      </m:r>
                      <m:r>
                        <a:rPr lang="en-US" sz="2400" b="1" i="1" smtClean="0">
                          <a:latin typeface="Cambria Math" panose="02040503050406030204" pitchFamily="18" charset="0"/>
                        </a:rPr>
                        <m:t>+</m:t>
                      </m:r>
                      <m:r>
                        <a:rPr lang="en-US" sz="2400" b="1" i="1" smtClean="0">
                          <a:latin typeface="Cambria Math" panose="02040503050406030204" pitchFamily="18" charset="0"/>
                        </a:rPr>
                        <m:t>𝑲</m:t>
                      </m:r>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sz="24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6843487" y="1996694"/>
                <a:ext cx="3174972" cy="377667"/>
              </a:xfrm>
              <a:prstGeom prst="rect">
                <a:avLst/>
              </a:prstGeom>
              <a:blipFill rotWithShape="0">
                <a:blip r:embed="rId5"/>
                <a:stretch>
                  <a:fillRect l="-1923" t="-1639" r="-1923" b="-9836"/>
                </a:stretch>
              </a:blipFill>
            </p:spPr>
            <p:txBody>
              <a:bodyPr/>
              <a:lstStyle/>
              <a:p>
                <a:r>
                  <a:rPr lang="en-US">
                    <a:noFill/>
                  </a:rPr>
                  <a:t> </a:t>
                </a:r>
              </a:p>
            </p:txBody>
          </p:sp>
        </mc:Fallback>
      </mc:AlternateContent>
      <p:sp>
        <p:nvSpPr>
          <p:cNvPr id="8" name="TextBox 7"/>
          <p:cNvSpPr txBox="1"/>
          <p:nvPr/>
        </p:nvSpPr>
        <p:spPr>
          <a:xfrm>
            <a:off x="0" y="2787584"/>
            <a:ext cx="2075543" cy="523220"/>
          </a:xfrm>
          <a:prstGeom prst="rect">
            <a:avLst/>
          </a:prstGeom>
          <a:noFill/>
        </p:spPr>
        <p:txBody>
          <a:bodyPr wrap="square" rtlCol="0">
            <a:spAutoFit/>
          </a:bodyPr>
          <a:lstStyle/>
          <a:p>
            <a:r>
              <a:rPr lang="en-US" sz="2800" b="1" i="1" dirty="0" smtClean="0"/>
              <a:t>Step 2:</a:t>
            </a:r>
            <a:endParaRPr lang="en-US" sz="2800" b="1" i="1" dirty="0"/>
          </a:p>
        </p:txBody>
      </p:sp>
      <p:sp>
        <p:nvSpPr>
          <p:cNvPr id="9" name="TextBox 8"/>
          <p:cNvSpPr txBox="1"/>
          <p:nvPr/>
        </p:nvSpPr>
        <p:spPr>
          <a:xfrm>
            <a:off x="0" y="3341582"/>
            <a:ext cx="12090400" cy="461665"/>
          </a:xfrm>
          <a:prstGeom prst="rect">
            <a:avLst/>
          </a:prstGeom>
          <a:noFill/>
        </p:spPr>
        <p:txBody>
          <a:bodyPr wrap="square" rtlCol="0">
            <a:spAutoFit/>
          </a:bodyPr>
          <a:lstStyle/>
          <a:p>
            <a:r>
              <a:rPr lang="en-US" sz="2400" b="1" dirty="0" smtClean="0"/>
              <a:t>Construct Routh table </a:t>
            </a:r>
            <a:endParaRPr lang="en-US" sz="2400" b="1" dirty="0"/>
          </a:p>
        </p:txBody>
      </p:sp>
      <mc:AlternateContent xmlns:mc="http://schemas.openxmlformats.org/markup-compatibility/2006" xmlns:a14="http://schemas.microsoft.com/office/drawing/2010/main">
        <mc:Choice Requires="a14">
          <p:graphicFrame>
            <p:nvGraphicFramePr>
              <p:cNvPr id="10" name="Table 9"/>
              <p:cNvGraphicFramePr>
                <a:graphicFrameLocks noGrp="1"/>
              </p:cNvGraphicFramePr>
              <p:nvPr/>
            </p:nvGraphicFramePr>
            <p:xfrm>
              <a:off x="0" y="3842160"/>
              <a:ext cx="8128000" cy="2174939"/>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𝟑</m:t>
                                    </m:r>
                                  </m:sup>
                                </m:sSup>
                              </m:oMath>
                            </m:oMathPara>
                          </a14:m>
                          <a:endParaRPr lang="en-US" sz="2400" b="1" dirty="0"/>
                        </a:p>
                      </a:txBody>
                      <a:tcPr/>
                    </a:tc>
                    <a:tc>
                      <a:txBody>
                        <a:bodyPr/>
                        <a:lstStyle/>
                        <a:p>
                          <a:r>
                            <a:rPr lang="en-US" sz="2400" b="1" dirty="0" smtClean="0"/>
                            <a:t>1</a:t>
                          </a:r>
                          <a:endParaRPr lang="en-US" sz="2400" b="1" dirty="0"/>
                        </a:p>
                      </a:txBody>
                      <a:tcPr/>
                    </a:tc>
                    <a:tc>
                      <a:txBody>
                        <a:bodyPr/>
                        <a:lstStyle/>
                        <a:p>
                          <a:r>
                            <a:rPr lang="en-US" sz="2400" b="1" dirty="0" smtClean="0"/>
                            <a:t>4</a:t>
                          </a:r>
                          <a:endParaRPr lang="en-US" sz="2400" b="1" dirty="0"/>
                        </a:p>
                      </a:txBody>
                      <a:tcPr/>
                    </a:tc>
                    <a:tc>
                      <a:txBody>
                        <a:bodyPr/>
                        <a:lstStyle/>
                        <a:p>
                          <a:r>
                            <a:rPr lang="en-US" sz="2400" b="1" dirty="0" smtClean="0"/>
                            <a:t>0</a:t>
                          </a:r>
                          <a:endParaRPr lang="en-US" sz="2400" b="1" dirty="0"/>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𝟐</m:t>
                                    </m:r>
                                  </m:sup>
                                </m:sSup>
                              </m:oMath>
                            </m:oMathPara>
                          </a14:m>
                          <a:endParaRPr lang="en-US" sz="2400" b="1" dirty="0"/>
                        </a:p>
                      </a:txBody>
                      <a:tcPr/>
                    </a:tc>
                    <a:tc>
                      <a:txBody>
                        <a:bodyPr/>
                        <a:lstStyle/>
                        <a:p>
                          <a:r>
                            <a:rPr lang="en-US" sz="2400" b="1" dirty="0" smtClean="0"/>
                            <a:t>5</a:t>
                          </a:r>
                          <a:endParaRPr lang="en-US" sz="2400" b="1" dirty="0"/>
                        </a:p>
                      </a:txBody>
                      <a:tcPr/>
                    </a:tc>
                    <a:tc>
                      <a:txBody>
                        <a:bodyPr/>
                        <a:lstStyle/>
                        <a:p>
                          <a:r>
                            <a:rPr lang="en-US" sz="2400" b="1" dirty="0" smtClean="0"/>
                            <a:t>K</a:t>
                          </a:r>
                          <a:endParaRPr lang="en-US" sz="2400" b="1" dirty="0"/>
                        </a:p>
                      </a:txBody>
                      <a:tcPr/>
                    </a:tc>
                    <a:tc>
                      <a:txBody>
                        <a:bodyPr/>
                        <a:lstStyle/>
                        <a:p>
                          <a:r>
                            <a:rPr lang="en-US" sz="2400" b="1" dirty="0" smtClean="0"/>
                            <a:t>0</a:t>
                          </a:r>
                          <a:endParaRPr lang="en-US" sz="2400" b="1" dirty="0"/>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𝟏</m:t>
                                    </m:r>
                                  </m:sup>
                                </m:sSup>
                              </m:oMath>
                            </m:oMathPara>
                          </a14:m>
                          <a:endParaRPr lang="en-US" sz="2400" b="1" dirty="0"/>
                        </a:p>
                      </a:txBody>
                      <a:tcPr/>
                    </a:tc>
                    <a:tc>
                      <a:txBody>
                        <a:bodyPr/>
                        <a:lstStyle/>
                        <a:p>
                          <a:pPr/>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𝟐𝟎</m:t>
                                    </m:r>
                                    <m:r>
                                      <a:rPr lang="en-US" sz="2400" b="1" i="1" smtClean="0">
                                        <a:latin typeface="Cambria Math" panose="02040503050406030204" pitchFamily="18" charset="0"/>
                                      </a:rPr>
                                      <m:t>−</m:t>
                                    </m:r>
                                    <m:r>
                                      <a:rPr lang="en-US" sz="2400" b="1" i="1" smtClean="0">
                                        <a:latin typeface="Cambria Math" panose="02040503050406030204" pitchFamily="18" charset="0"/>
                                      </a:rPr>
                                      <m:t>𝑲</m:t>
                                    </m:r>
                                  </m:num>
                                  <m:den>
                                    <m:r>
                                      <a:rPr lang="en-US" sz="2400" b="1" i="1" smtClean="0">
                                        <a:latin typeface="Cambria Math" panose="02040503050406030204" pitchFamily="18" charset="0"/>
                                      </a:rPr>
                                      <m:t>𝟓</m:t>
                                    </m:r>
                                  </m:den>
                                </m:f>
                              </m:oMath>
                            </m:oMathPara>
                          </a14:m>
                          <a:endParaRPr lang="en-US" sz="2400" b="1" dirty="0"/>
                        </a:p>
                      </a:txBody>
                      <a:tcPr/>
                    </a:tc>
                    <a:tc>
                      <a:txBody>
                        <a:bodyPr/>
                        <a:lstStyle/>
                        <a:p>
                          <a:r>
                            <a:rPr lang="en-US" sz="2400" b="1" dirty="0" smtClean="0"/>
                            <a:t>0</a:t>
                          </a:r>
                          <a:endParaRPr lang="en-US" sz="2400" b="1" dirty="0"/>
                        </a:p>
                      </a:txBody>
                      <a:tcPr/>
                    </a:tc>
                    <a:tc>
                      <a:txBody>
                        <a:bodyPr/>
                        <a:lstStyle/>
                        <a:p>
                          <a:endParaRPr lang="en-US" sz="2400" b="1"/>
                        </a:p>
                      </a:txBody>
                      <a:tcPr/>
                    </a:tc>
                  </a:tr>
                  <a:tr h="370840">
                    <a:tc>
                      <a:txBody>
                        <a:bodyPr/>
                        <a:lstStyle/>
                        <a:p>
                          <a:pPr/>
                          <a14:m>
                            <m:oMathPara xmlns:m="http://schemas.openxmlformats.org/officeDocument/2006/math">
                              <m:oMathParaPr>
                                <m:jc m:val="centerGroup"/>
                              </m:oMathParaPr>
                              <m:oMath xmlns:m="http://schemas.openxmlformats.org/officeDocument/2006/math">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𝟎</m:t>
                                    </m:r>
                                  </m:sup>
                                </m:sSup>
                              </m:oMath>
                            </m:oMathPara>
                          </a14:m>
                          <a:endParaRPr lang="en-US" sz="2400" b="1" dirty="0"/>
                        </a:p>
                      </a:txBody>
                      <a:tcPr/>
                    </a:tc>
                    <a:tc>
                      <a:txBody>
                        <a:bodyPr/>
                        <a:lstStyle/>
                        <a:p>
                          <a:r>
                            <a:rPr lang="en-US" sz="2400" b="1" dirty="0" smtClean="0"/>
                            <a:t>K</a:t>
                          </a:r>
                          <a:endParaRPr lang="en-US" sz="2400" b="1" dirty="0"/>
                        </a:p>
                      </a:txBody>
                      <a:tcPr/>
                    </a:tc>
                    <a:tc>
                      <a:txBody>
                        <a:bodyPr/>
                        <a:lstStyle/>
                        <a:p>
                          <a:r>
                            <a:rPr lang="en-US" sz="2400" b="1" dirty="0" smtClean="0"/>
                            <a:t>0</a:t>
                          </a:r>
                          <a:endParaRPr lang="en-US" sz="2400" b="1" dirty="0"/>
                        </a:p>
                      </a:txBody>
                      <a:tcPr/>
                    </a:tc>
                    <a:tc>
                      <a:txBody>
                        <a:bodyPr/>
                        <a:lstStyle/>
                        <a:p>
                          <a:endParaRPr lang="en-US" sz="2400" b="1" dirty="0"/>
                        </a:p>
                      </a:txBody>
                      <a:tcPr/>
                    </a:tc>
                  </a:tr>
                </a:tbl>
              </a:graphicData>
            </a:graphic>
          </p:graphicFrame>
        </mc:Choice>
        <mc:Fallback xmlns="">
          <p:graphicFrame>
            <p:nvGraphicFramePr>
              <p:cNvPr id="10" name="Table 9"/>
              <p:cNvGraphicFramePr>
                <a:graphicFrameLocks noGrp="1"/>
              </p:cNvGraphicFramePr>
              <p:nvPr/>
            </p:nvGraphicFramePr>
            <p:xfrm>
              <a:off x="0" y="3842160"/>
              <a:ext cx="8128000" cy="2174939"/>
            </p:xfrm>
            <a:graphic>
              <a:graphicData uri="http://schemas.openxmlformats.org/drawingml/2006/table">
                <a:tbl>
                  <a:tblPr firstRow="1" bandRow="1">
                    <a:tableStyleId>{5C22544A-7EE6-4342-B048-85BDC9FD1C3A}</a:tableStyleId>
                  </a:tblPr>
                  <a:tblGrid>
                    <a:gridCol w="2032000"/>
                    <a:gridCol w="2032000"/>
                    <a:gridCol w="2032000"/>
                    <a:gridCol w="2032000"/>
                  </a:tblGrid>
                  <a:tr h="465455">
                    <a:tc>
                      <a:txBody>
                        <a:bodyPr/>
                        <a:lstStyle/>
                        <a:p>
                          <a:endParaRPr lang="en-US"/>
                        </a:p>
                      </a:txBody>
                      <a:tcPr>
                        <a:blipFill rotWithShape="0">
                          <a:blip r:embed="rId6"/>
                          <a:stretch>
                            <a:fillRect l="-599" t="-10390" r="-300599" b="-392208"/>
                          </a:stretch>
                        </a:blipFill>
                      </a:tcPr>
                    </a:tc>
                    <a:tc>
                      <a:txBody>
                        <a:bodyPr/>
                        <a:lstStyle/>
                        <a:p>
                          <a:r>
                            <a:rPr lang="en-US" sz="2400" b="1" dirty="0" smtClean="0"/>
                            <a:t>1</a:t>
                          </a:r>
                          <a:endParaRPr lang="en-US" sz="2400" b="1" dirty="0"/>
                        </a:p>
                      </a:txBody>
                      <a:tcPr/>
                    </a:tc>
                    <a:tc>
                      <a:txBody>
                        <a:bodyPr/>
                        <a:lstStyle/>
                        <a:p>
                          <a:r>
                            <a:rPr lang="en-US" sz="2400" b="1" dirty="0" smtClean="0"/>
                            <a:t>4</a:t>
                          </a:r>
                          <a:endParaRPr lang="en-US" sz="2400" b="1" dirty="0"/>
                        </a:p>
                      </a:txBody>
                      <a:tcPr/>
                    </a:tc>
                    <a:tc>
                      <a:txBody>
                        <a:bodyPr/>
                        <a:lstStyle/>
                        <a:p>
                          <a:r>
                            <a:rPr lang="en-US" sz="2400" b="1" dirty="0" smtClean="0"/>
                            <a:t>0</a:t>
                          </a:r>
                          <a:endParaRPr lang="en-US" sz="2400" b="1" dirty="0"/>
                        </a:p>
                      </a:txBody>
                      <a:tcPr/>
                    </a:tc>
                  </a:tr>
                  <a:tr h="465455">
                    <a:tc>
                      <a:txBody>
                        <a:bodyPr/>
                        <a:lstStyle/>
                        <a:p>
                          <a:endParaRPr lang="en-US"/>
                        </a:p>
                      </a:txBody>
                      <a:tcPr>
                        <a:blipFill rotWithShape="0">
                          <a:blip r:embed="rId6"/>
                          <a:stretch>
                            <a:fillRect l="-599" t="-111842" r="-300599" b="-297368"/>
                          </a:stretch>
                        </a:blipFill>
                      </a:tcPr>
                    </a:tc>
                    <a:tc>
                      <a:txBody>
                        <a:bodyPr/>
                        <a:lstStyle/>
                        <a:p>
                          <a:r>
                            <a:rPr lang="en-US" sz="2400" b="1" dirty="0" smtClean="0"/>
                            <a:t>5</a:t>
                          </a:r>
                          <a:endParaRPr lang="en-US" sz="2400" b="1" dirty="0"/>
                        </a:p>
                      </a:txBody>
                      <a:tcPr/>
                    </a:tc>
                    <a:tc>
                      <a:txBody>
                        <a:bodyPr/>
                        <a:lstStyle/>
                        <a:p>
                          <a:r>
                            <a:rPr lang="en-US" sz="2400" b="1" dirty="0" smtClean="0"/>
                            <a:t>K</a:t>
                          </a:r>
                          <a:endParaRPr lang="en-US" sz="2400" b="1" dirty="0"/>
                        </a:p>
                      </a:txBody>
                      <a:tcPr/>
                    </a:tc>
                    <a:tc>
                      <a:txBody>
                        <a:bodyPr/>
                        <a:lstStyle/>
                        <a:p>
                          <a:r>
                            <a:rPr lang="en-US" sz="2400" b="1" dirty="0" smtClean="0"/>
                            <a:t>0</a:t>
                          </a:r>
                          <a:endParaRPr lang="en-US" sz="2400" b="1" dirty="0"/>
                        </a:p>
                      </a:txBody>
                      <a:tcPr/>
                    </a:tc>
                  </a:tr>
                  <a:tr h="778574">
                    <a:tc>
                      <a:txBody>
                        <a:bodyPr/>
                        <a:lstStyle/>
                        <a:p>
                          <a:endParaRPr lang="en-US"/>
                        </a:p>
                      </a:txBody>
                      <a:tcPr>
                        <a:blipFill rotWithShape="0">
                          <a:blip r:embed="rId6"/>
                          <a:stretch>
                            <a:fillRect l="-599" t="-125781" r="-300599" b="-76563"/>
                          </a:stretch>
                        </a:blipFill>
                      </a:tcPr>
                    </a:tc>
                    <a:tc>
                      <a:txBody>
                        <a:bodyPr/>
                        <a:lstStyle/>
                        <a:p>
                          <a:endParaRPr lang="en-US"/>
                        </a:p>
                      </a:txBody>
                      <a:tcPr>
                        <a:blipFill rotWithShape="0">
                          <a:blip r:embed="rId6"/>
                          <a:stretch>
                            <a:fillRect l="-100901" t="-125781" r="-201502" b="-76563"/>
                          </a:stretch>
                        </a:blipFill>
                      </a:tcPr>
                    </a:tc>
                    <a:tc>
                      <a:txBody>
                        <a:bodyPr/>
                        <a:lstStyle/>
                        <a:p>
                          <a:r>
                            <a:rPr lang="en-US" sz="2400" b="1" dirty="0" smtClean="0"/>
                            <a:t>0</a:t>
                          </a:r>
                          <a:endParaRPr lang="en-US" sz="2400" b="1" dirty="0"/>
                        </a:p>
                      </a:txBody>
                      <a:tcPr/>
                    </a:tc>
                    <a:tc>
                      <a:txBody>
                        <a:bodyPr/>
                        <a:lstStyle/>
                        <a:p>
                          <a:endParaRPr lang="en-US" sz="2400" b="1"/>
                        </a:p>
                      </a:txBody>
                      <a:tcPr/>
                    </a:tc>
                  </a:tr>
                  <a:tr h="465455">
                    <a:tc>
                      <a:txBody>
                        <a:bodyPr/>
                        <a:lstStyle/>
                        <a:p>
                          <a:endParaRPr lang="en-US"/>
                        </a:p>
                      </a:txBody>
                      <a:tcPr>
                        <a:blipFill rotWithShape="0">
                          <a:blip r:embed="rId6"/>
                          <a:stretch>
                            <a:fillRect l="-599" t="-375325" r="-300599" b="-27273"/>
                          </a:stretch>
                        </a:blipFill>
                      </a:tcPr>
                    </a:tc>
                    <a:tc>
                      <a:txBody>
                        <a:bodyPr/>
                        <a:lstStyle/>
                        <a:p>
                          <a:r>
                            <a:rPr lang="en-US" sz="2400" b="1" dirty="0" smtClean="0"/>
                            <a:t>K</a:t>
                          </a:r>
                          <a:endParaRPr lang="en-US" sz="2400" b="1" dirty="0"/>
                        </a:p>
                      </a:txBody>
                      <a:tcPr/>
                    </a:tc>
                    <a:tc>
                      <a:txBody>
                        <a:bodyPr/>
                        <a:lstStyle/>
                        <a:p>
                          <a:r>
                            <a:rPr lang="en-US" sz="2400" b="1" dirty="0" smtClean="0"/>
                            <a:t>0</a:t>
                          </a:r>
                          <a:endParaRPr lang="en-US" sz="2400" b="1" dirty="0"/>
                        </a:p>
                      </a:txBody>
                      <a:tcPr/>
                    </a:tc>
                    <a:tc>
                      <a:txBody>
                        <a:bodyPr/>
                        <a:lstStyle/>
                        <a:p>
                          <a:endParaRPr lang="en-US" sz="2400" b="1" dirty="0"/>
                        </a:p>
                      </a:txBody>
                      <a:tcPr/>
                    </a:tc>
                  </a:tr>
                </a:tbl>
              </a:graphicData>
            </a:graphic>
          </p:graphicFrame>
        </mc:Fallback>
      </mc:AlternateContent>
      <p:sp>
        <p:nvSpPr>
          <p:cNvPr id="11" name="Left Arrow 10"/>
          <p:cNvSpPr/>
          <p:nvPr/>
        </p:nvSpPr>
        <p:spPr>
          <a:xfrm>
            <a:off x="8430973" y="4905829"/>
            <a:ext cx="509827" cy="5370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79828" y="6188001"/>
            <a:ext cx="11814885" cy="714876"/>
            <a:chOff x="79828" y="6188001"/>
            <a:chExt cx="11814885" cy="714876"/>
          </a:xfrm>
        </p:grpSpPr>
        <mc:AlternateContent xmlns:mc="http://schemas.openxmlformats.org/markup-compatibility/2006" xmlns:a14="http://schemas.microsoft.com/office/drawing/2010/main">
          <mc:Choice Requires="a14">
            <p:sp>
              <p:nvSpPr>
                <p:cNvPr id="12" name="TextBox 11"/>
                <p:cNvSpPr txBox="1"/>
                <p:nvPr/>
              </p:nvSpPr>
              <p:spPr>
                <a:xfrm>
                  <a:off x="8685886" y="6256353"/>
                  <a:ext cx="3208827" cy="578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𝟐𝟎</m:t>
                            </m:r>
                            <m:r>
                              <a:rPr lang="en-US" sz="2000" b="1" i="1" smtClean="0">
                                <a:latin typeface="Cambria Math" panose="02040503050406030204" pitchFamily="18" charset="0"/>
                              </a:rPr>
                              <m:t>−</m:t>
                            </m:r>
                            <m:r>
                              <a:rPr lang="en-US" sz="2000" b="1" i="1" smtClean="0">
                                <a:latin typeface="Cambria Math" panose="02040503050406030204" pitchFamily="18" charset="0"/>
                              </a:rPr>
                              <m:t>𝑲</m:t>
                            </m:r>
                          </m:num>
                          <m:den>
                            <m:r>
                              <a:rPr lang="en-US" sz="2000" b="1" i="1" smtClean="0">
                                <a:latin typeface="Cambria Math" panose="02040503050406030204" pitchFamily="18" charset="0"/>
                              </a:rPr>
                              <m:t>𝟓</m:t>
                            </m:r>
                          </m:den>
                        </m:f>
                        <m:r>
                          <a:rPr lang="en-US" sz="2000" b="1" i="1" smtClean="0">
                            <a:latin typeface="Cambria Math" panose="02040503050406030204" pitchFamily="18" charset="0"/>
                          </a:rPr>
                          <m:t>=</m:t>
                        </m:r>
                        <m:r>
                          <a:rPr lang="en-US" sz="2000" b="1" i="1" smtClean="0">
                            <a:latin typeface="Cambria Math" panose="02040503050406030204" pitchFamily="18" charset="0"/>
                          </a:rPr>
                          <m:t>𝟎</m:t>
                        </m:r>
                        <m:r>
                          <a:rPr lang="en-US" sz="2000" b="1" i="1" smtClean="0">
                            <a:latin typeface="Cambria Math" panose="02040503050406030204" pitchFamily="18" charset="0"/>
                          </a:rPr>
                          <m:t>    →→→</m:t>
                        </m:r>
                        <m:r>
                          <a:rPr lang="en-US" sz="2000" b="1" i="1" smtClean="0">
                            <a:latin typeface="Cambria Math" panose="02040503050406030204" pitchFamily="18" charset="0"/>
                            <a:ea typeface="Cambria Math" panose="02040503050406030204" pitchFamily="18" charset="0"/>
                          </a:rPr>
                          <m:t>𝑲</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𝟐𝟎</m:t>
                        </m:r>
                      </m:oMath>
                    </m:oMathPara>
                  </a14:m>
                  <a:endParaRPr lang="en-US" sz="20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8685886" y="6256353"/>
                  <a:ext cx="3208827" cy="578172"/>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9828" y="6188001"/>
                  <a:ext cx="7467601" cy="714876"/>
                </a:xfrm>
                <a:prstGeom prst="rect">
                  <a:avLst/>
                </a:prstGeom>
                <a:noFill/>
              </p:spPr>
              <p:txBody>
                <a:bodyPr wrap="square" rtlCol="0">
                  <a:spAutoFit/>
                </a:bodyPr>
                <a:lstStyle/>
                <a:p>
                  <a:r>
                    <a:rPr lang="en-US" sz="2000" b="1" dirty="0" smtClean="0"/>
                    <a:t>Select a row except </a:t>
                  </a:r>
                  <a14:m>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𝑺</m:t>
                          </m:r>
                        </m:e>
                        <m:sup>
                          <m:r>
                            <a:rPr lang="en-US" sz="2000" b="1" i="1" smtClean="0">
                              <a:latin typeface="Cambria Math" panose="02040503050406030204" pitchFamily="18" charset="0"/>
                            </a:rPr>
                            <m:t>𝟎</m:t>
                          </m:r>
                        </m:sup>
                      </m:sSup>
                      <m:r>
                        <a:rPr lang="en-US" sz="2000" b="1" i="1" smtClean="0">
                          <a:latin typeface="Cambria Math" panose="02040503050406030204" pitchFamily="18" charset="0"/>
                        </a:rPr>
                        <m:t> </m:t>
                      </m:r>
                      <m:r>
                        <a:rPr lang="en-US" sz="2000" b="1" i="1" smtClean="0">
                          <a:latin typeface="Cambria Math" panose="02040503050406030204" pitchFamily="18" charset="0"/>
                        </a:rPr>
                        <m:t>𝒂𝒏𝒅</m:t>
                      </m:r>
                      <m:r>
                        <a:rPr lang="en-US" sz="2000" b="1" i="1" smtClean="0">
                          <a:latin typeface="Cambria Math" panose="02040503050406030204" pitchFamily="18" charset="0"/>
                        </a:rPr>
                        <m:t> </m:t>
                      </m:r>
                      <m:r>
                        <a:rPr lang="en-US" sz="2000" b="1" i="1" smtClean="0">
                          <a:latin typeface="Cambria Math" panose="02040503050406030204" pitchFamily="18" charset="0"/>
                        </a:rPr>
                        <m:t>𝒎𝒂𝒌𝒆</m:t>
                      </m:r>
                      <m:r>
                        <a:rPr lang="en-US" sz="2000" b="1" i="1" smtClean="0">
                          <a:latin typeface="Cambria Math" panose="02040503050406030204" pitchFamily="18" charset="0"/>
                        </a:rPr>
                        <m:t> </m:t>
                      </m:r>
                      <m:r>
                        <a:rPr lang="en-US" sz="2000" b="1" i="1" smtClean="0">
                          <a:latin typeface="Cambria Math" panose="02040503050406030204" pitchFamily="18" charset="0"/>
                        </a:rPr>
                        <m:t>𝒊𝒕</m:t>
                      </m:r>
                      <m:r>
                        <a:rPr lang="en-US" sz="2000" b="1" i="1" smtClean="0">
                          <a:latin typeface="Cambria Math" panose="02040503050406030204" pitchFamily="18" charset="0"/>
                        </a:rPr>
                        <m:t> </m:t>
                      </m:r>
                      <m:r>
                        <a:rPr lang="en-US" sz="2000" b="1" i="1" smtClean="0">
                          <a:latin typeface="Cambria Math" panose="02040503050406030204" pitchFamily="18" charset="0"/>
                        </a:rPr>
                        <m:t>𝒛𝒆𝒓𝒐</m:t>
                      </m:r>
                      <m:r>
                        <a:rPr lang="en-US" sz="2000" b="1" i="1" smtClean="0">
                          <a:latin typeface="Cambria Math" panose="02040503050406030204" pitchFamily="18" charset="0"/>
                        </a:rPr>
                        <m:t> </m:t>
                      </m:r>
                      <m:r>
                        <a:rPr lang="en-US" sz="2000" b="1" i="1" smtClean="0">
                          <a:latin typeface="Cambria Math" panose="02040503050406030204" pitchFamily="18" charset="0"/>
                        </a:rPr>
                        <m:t>𝒃𝒚</m:t>
                      </m:r>
                      <m:r>
                        <a:rPr lang="en-US" sz="2000" b="1" i="1" smtClean="0">
                          <a:latin typeface="Cambria Math" panose="02040503050406030204" pitchFamily="18" charset="0"/>
                        </a:rPr>
                        <m:t> </m:t>
                      </m:r>
                      <m:r>
                        <a:rPr lang="en-US" sz="2000" b="1" i="1" smtClean="0">
                          <a:latin typeface="Cambria Math" panose="02040503050406030204" pitchFamily="18" charset="0"/>
                        </a:rPr>
                        <m:t>𝒔𝒖𝒊𝒕𝒂𝒃𝒍𝒚</m:t>
                      </m:r>
                      <m:r>
                        <a:rPr lang="en-US" sz="2000" b="1" i="1" smtClean="0">
                          <a:latin typeface="Cambria Math" panose="02040503050406030204" pitchFamily="18" charset="0"/>
                        </a:rPr>
                        <m:t> </m:t>
                      </m:r>
                      <m:r>
                        <a:rPr lang="en-US" sz="2000" b="1" i="1" smtClean="0">
                          <a:latin typeface="Cambria Math" panose="02040503050406030204" pitchFamily="18" charset="0"/>
                        </a:rPr>
                        <m:t>𝒔𝒆𝒍𝒆𝒄𝒕𝒊𝒏𝒈</m:t>
                      </m:r>
                      <m:r>
                        <a:rPr lang="en-US" sz="2000" b="1" i="1" smtClean="0">
                          <a:latin typeface="Cambria Math" panose="02040503050406030204" pitchFamily="18" charset="0"/>
                        </a:rPr>
                        <m:t> </m:t>
                      </m:r>
                      <m:r>
                        <a:rPr lang="en-US" sz="2000" b="1" i="1" smtClean="0">
                          <a:latin typeface="Cambria Math" panose="02040503050406030204" pitchFamily="18" charset="0"/>
                        </a:rPr>
                        <m:t>𝒗𝒂𝒍𝒖𝒆</m:t>
                      </m:r>
                      <m:r>
                        <a:rPr lang="en-US" sz="2000" b="1" i="1" smtClean="0">
                          <a:latin typeface="Cambria Math" panose="02040503050406030204" pitchFamily="18" charset="0"/>
                        </a:rPr>
                        <m:t> </m:t>
                      </m:r>
                      <m:r>
                        <a:rPr lang="en-US" sz="2000" b="1" i="1" smtClean="0">
                          <a:latin typeface="Cambria Math" panose="02040503050406030204" pitchFamily="18" charset="0"/>
                        </a:rPr>
                        <m:t>𝒐𝒇</m:t>
                      </m:r>
                      <m:r>
                        <a:rPr lang="en-US" sz="2000" b="1" i="1" smtClean="0">
                          <a:latin typeface="Cambria Math" panose="02040503050406030204" pitchFamily="18" charset="0"/>
                        </a:rPr>
                        <m:t> </m:t>
                      </m:r>
                      <m:r>
                        <a:rPr lang="en-US" sz="2000" b="1" i="1" smtClean="0">
                          <a:latin typeface="Cambria Math" panose="02040503050406030204" pitchFamily="18" charset="0"/>
                        </a:rPr>
                        <m:t>𝑲</m:t>
                      </m:r>
                      <m:r>
                        <a:rPr lang="en-US" sz="2000" b="1" i="1" smtClean="0">
                          <a:latin typeface="Cambria Math" panose="02040503050406030204" pitchFamily="18" charset="0"/>
                        </a:rPr>
                        <m:t> </m:t>
                      </m:r>
                    </m:oMath>
                  </a14:m>
                  <a:endParaRPr lang="en-US" sz="2000" b="1" dirty="0"/>
                </a:p>
              </p:txBody>
            </p:sp>
          </mc:Choice>
          <mc:Fallback xmlns="">
            <p:sp>
              <p:nvSpPr>
                <p:cNvPr id="13" name="TextBox 12"/>
                <p:cNvSpPr txBox="1">
                  <a:spLocks noRot="1" noChangeAspect="1" noMove="1" noResize="1" noEditPoints="1" noAdjustHandles="1" noChangeArrowheads="1" noChangeShapeType="1" noTextEdit="1"/>
                </p:cNvSpPr>
                <p:nvPr/>
              </p:nvSpPr>
              <p:spPr>
                <a:xfrm>
                  <a:off x="79828" y="6188001"/>
                  <a:ext cx="7467601" cy="714876"/>
                </a:xfrm>
                <a:prstGeom prst="rect">
                  <a:avLst/>
                </a:prstGeom>
                <a:blipFill rotWithShape="0">
                  <a:blip r:embed="rId8"/>
                  <a:stretch>
                    <a:fillRect l="-816" t="-4274" b="-9402"/>
                  </a:stretch>
                </a:blipFill>
              </p:spPr>
              <p:txBody>
                <a:bodyPr/>
                <a:lstStyle/>
                <a:p>
                  <a:r>
                    <a:rPr lang="en-US">
                      <a:noFill/>
                    </a:rPr>
                    <a:t> </a:t>
                  </a:r>
                </a:p>
              </p:txBody>
            </p:sp>
          </mc:Fallback>
        </mc:AlternateContent>
      </p:grpSp>
      <p:grpSp>
        <p:nvGrpSpPr>
          <p:cNvPr id="18" name="Group 17"/>
          <p:cNvGrpSpPr/>
          <p:nvPr/>
        </p:nvGrpSpPr>
        <p:grpSpPr>
          <a:xfrm>
            <a:off x="8430973" y="3187857"/>
            <a:ext cx="3020798" cy="1579738"/>
            <a:chOff x="8430973" y="3187857"/>
            <a:chExt cx="3020798" cy="1579738"/>
          </a:xfrm>
        </p:grpSpPr>
        <p:sp>
          <p:nvSpPr>
            <p:cNvPr id="14" name="Left Arrow 13"/>
            <p:cNvSpPr/>
            <p:nvPr/>
          </p:nvSpPr>
          <p:spPr>
            <a:xfrm>
              <a:off x="8430973" y="4230567"/>
              <a:ext cx="3020798" cy="537028"/>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0000"/>
                  </a:solidFill>
                </a:rPr>
                <a:t>Auxiliary equation </a:t>
              </a:r>
              <a:endParaRPr lang="en-US" sz="2000" b="1" dirty="0">
                <a:solidFill>
                  <a:srgbClr val="FF0000"/>
                </a:solidFill>
              </a:endParaRPr>
            </a:p>
          </p:txBody>
        </p:sp>
        <mc:AlternateContent xmlns:mc="http://schemas.openxmlformats.org/markup-compatibility/2006" xmlns:a14="http://schemas.microsoft.com/office/drawing/2010/main">
          <mc:Choice Requires="a14">
            <p:sp>
              <p:nvSpPr>
                <p:cNvPr id="15" name="Rectangle 14"/>
                <p:cNvSpPr/>
                <p:nvPr/>
              </p:nvSpPr>
              <p:spPr>
                <a:xfrm>
                  <a:off x="9234174" y="3187857"/>
                  <a:ext cx="2079352"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𝟓</m:t>
                        </m:r>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𝑺</m:t>
                            </m:r>
                          </m:e>
                          <m:sup>
                            <m:r>
                              <a:rPr lang="en-US" sz="2400" b="1" i="1" smtClean="0">
                                <a:latin typeface="Cambria Math" panose="02040503050406030204" pitchFamily="18" charset="0"/>
                              </a:rPr>
                              <m:t>𝟐</m:t>
                            </m:r>
                          </m:sup>
                        </m:sSup>
                        <m:r>
                          <a:rPr lang="en-US" sz="2400" b="1" i="1" smtClean="0">
                            <a:latin typeface="Cambria Math" panose="02040503050406030204" pitchFamily="18" charset="0"/>
                          </a:rPr>
                          <m:t>+</m:t>
                        </m:r>
                        <m:r>
                          <a:rPr lang="en-US" sz="2400" b="1" i="1" smtClean="0">
                            <a:latin typeface="Cambria Math" panose="02040503050406030204" pitchFamily="18" charset="0"/>
                          </a:rPr>
                          <m:t>𝟐𝟎</m:t>
                        </m:r>
                        <m:r>
                          <a:rPr lang="en-US" sz="2400" b="1" i="1" smtClean="0">
                            <a:latin typeface="Cambria Math" panose="02040503050406030204" pitchFamily="18" charset="0"/>
                          </a:rPr>
                          <m:t>=</m:t>
                        </m:r>
                        <m:r>
                          <a:rPr lang="en-US" sz="2400" b="1" i="1" smtClean="0">
                            <a:latin typeface="Cambria Math" panose="02040503050406030204" pitchFamily="18" charset="0"/>
                          </a:rPr>
                          <m:t>𝟎</m:t>
                        </m:r>
                      </m:oMath>
                    </m:oMathPara>
                  </a14:m>
                  <a:endParaRPr lang="en-US" sz="2400" b="1" dirty="0"/>
                </a:p>
              </p:txBody>
            </p:sp>
          </mc:Choice>
          <mc:Fallback xmlns="">
            <p:sp>
              <p:nvSpPr>
                <p:cNvPr id="15" name="Rectangle 14"/>
                <p:cNvSpPr>
                  <a:spLocks noRot="1" noChangeAspect="1" noMove="1" noResize="1" noEditPoints="1" noAdjustHandles="1" noChangeArrowheads="1" noChangeShapeType="1" noTextEdit="1"/>
                </p:cNvSpPr>
                <p:nvPr/>
              </p:nvSpPr>
              <p:spPr>
                <a:xfrm>
                  <a:off x="9234174" y="3187857"/>
                  <a:ext cx="2079352" cy="47000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234174" y="3838340"/>
                  <a:ext cx="11776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𝑺</m:t>
                        </m:r>
                        <m:r>
                          <a:rPr lang="en-US" sz="2400" b="1" i="1" smtClean="0">
                            <a:latin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𝟐</m:t>
                        </m:r>
                        <m:r>
                          <a:rPr lang="en-US" sz="2400" b="1" i="1" smtClean="0">
                            <a:latin typeface="Cambria Math" panose="02040503050406030204" pitchFamily="18" charset="0"/>
                            <a:ea typeface="Cambria Math" panose="02040503050406030204" pitchFamily="18" charset="0"/>
                          </a:rPr>
                          <m:t>𝒋</m:t>
                        </m:r>
                      </m:oMath>
                    </m:oMathPara>
                  </a14:m>
                  <a:endParaRPr lang="en-US" sz="2400"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9234174" y="3838340"/>
                  <a:ext cx="1177630" cy="369332"/>
                </a:xfrm>
                <a:prstGeom prst="rect">
                  <a:avLst/>
                </a:prstGeom>
                <a:blipFill rotWithShape="0">
                  <a:blip r:embed="rId10"/>
                  <a:stretch>
                    <a:fillRect l="-6218" r="-8290" b="-35000"/>
                  </a:stretch>
                </a:blipFill>
              </p:spPr>
              <p:txBody>
                <a:bodyPr/>
                <a:lstStyle/>
                <a:p>
                  <a:r>
                    <a:rPr lang="en-US">
                      <a:noFill/>
                    </a:rPr>
                    <a:t> </a:t>
                  </a:r>
                </a:p>
              </p:txBody>
            </p:sp>
          </mc:Fallback>
        </mc:AlternateContent>
      </p:grpSp>
    </p:spTree>
    <p:extLst>
      <p:ext uri="{BB962C8B-B14F-4D97-AF65-F5344CB8AC3E}">
        <p14:creationId xmlns:p14="http://schemas.microsoft.com/office/powerpoint/2010/main" val="7838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0457" y="2210934"/>
            <a:ext cx="9144000" cy="2387600"/>
          </a:xfrm>
        </p:spPr>
        <p:txBody>
          <a:bodyPr>
            <a:normAutofit fontScale="90000"/>
          </a:bodyPr>
          <a:lstStyle/>
          <a:p>
            <a:r>
              <a:rPr lang="en-US" dirty="0" smtClean="0">
                <a:latin typeface="Arial Black" panose="020B0A04020102020204" pitchFamily="34" charset="0"/>
              </a:rPr>
              <a:t>Stability Analysis Using </a:t>
            </a:r>
            <a:r>
              <a:rPr lang="en-US" dirty="0" err="1" smtClean="0">
                <a:latin typeface="Arial Black" panose="020B0A04020102020204" pitchFamily="34" charset="0"/>
              </a:rPr>
              <a:t>Nyquist</a:t>
            </a:r>
            <a:r>
              <a:rPr lang="en-US" dirty="0" smtClean="0">
                <a:latin typeface="Arial Black" panose="020B0A04020102020204" pitchFamily="34" charset="0"/>
              </a:rPr>
              <a:t> Criteria</a:t>
            </a:r>
            <a:br>
              <a:rPr lang="en-US" dirty="0" smtClean="0">
                <a:latin typeface="Arial Black" panose="020B0A04020102020204" pitchFamily="34" charset="0"/>
              </a:rPr>
            </a:br>
            <a:r>
              <a:rPr lang="en-US" dirty="0" smtClean="0">
                <a:latin typeface="Arial Black" panose="020B0A04020102020204" pitchFamily="34" charset="0"/>
              </a:rPr>
              <a:t> </a:t>
            </a:r>
            <a:endParaRPr lang="en-US" dirty="0">
              <a:latin typeface="Arial Black" panose="020B0A04020102020204" pitchFamily="34" charset="0"/>
            </a:endParaRPr>
          </a:p>
        </p:txBody>
      </p:sp>
    </p:spTree>
    <p:extLst>
      <p:ext uri="{BB962C8B-B14F-4D97-AF65-F5344CB8AC3E}">
        <p14:creationId xmlns:p14="http://schemas.microsoft.com/office/powerpoint/2010/main" val="394128401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714" y="0"/>
            <a:ext cx="11161486" cy="605256"/>
          </a:xfrm>
          <a:solidFill>
            <a:srgbClr val="FFFF00"/>
          </a:solidFill>
        </p:spPr>
        <p:txBody>
          <a:bodyPr>
            <a:normAutofit fontScale="90000"/>
          </a:bodyPr>
          <a:lstStyle/>
          <a:p>
            <a:r>
              <a:rPr lang="en-US" b="1" dirty="0">
                <a:latin typeface="Arial Black" panose="020B0A04020102020204" pitchFamily="34" charset="0"/>
              </a:rPr>
              <a:t>THE NYQUIST STABILITY CRITERION</a:t>
            </a:r>
            <a:endParaRPr lang="en-US" dirty="0">
              <a:latin typeface="Arial Black" panose="020B0A04020102020204" pitchFamily="34" charset="0"/>
            </a:endParaRPr>
          </a:p>
        </p:txBody>
      </p:sp>
      <p:sp>
        <p:nvSpPr>
          <p:cNvPr id="3" name="Rectangle 2"/>
          <p:cNvSpPr/>
          <p:nvPr/>
        </p:nvSpPr>
        <p:spPr>
          <a:xfrm>
            <a:off x="130628" y="671691"/>
            <a:ext cx="11853333" cy="6186309"/>
          </a:xfrm>
          <a:prstGeom prst="rect">
            <a:avLst/>
          </a:prstGeom>
        </p:spPr>
        <p:txBody>
          <a:bodyPr wrap="square">
            <a:spAutoFit/>
          </a:bodyPr>
          <a:lstStyle/>
          <a:p>
            <a:pPr marL="285750" indent="-285750" algn="just">
              <a:buFont typeface="Arial" pitchFamily="34" charset="0"/>
              <a:buChar char="•"/>
            </a:pPr>
            <a:r>
              <a:rPr lang="en-US" sz="3600" b="1" dirty="0"/>
              <a:t>A </a:t>
            </a:r>
            <a:r>
              <a:rPr lang="en-US" sz="3600" dirty="0"/>
              <a:t>linear closed-loop </a:t>
            </a:r>
            <a:r>
              <a:rPr lang="en-US" sz="3600" b="1" i="1" dirty="0"/>
              <a:t>continuous control system </a:t>
            </a:r>
            <a:r>
              <a:rPr lang="en-US" sz="3600" dirty="0"/>
              <a:t>is absolutely stable if the roots of the characteristic equation have negative real parts.</a:t>
            </a:r>
          </a:p>
          <a:p>
            <a:pPr marL="285750" indent="-285750" algn="just">
              <a:buFont typeface="Arial" pitchFamily="34" charset="0"/>
              <a:buChar char="•"/>
            </a:pPr>
            <a:endParaRPr lang="en-US" sz="3600" dirty="0"/>
          </a:p>
          <a:p>
            <a:pPr marL="285750" indent="-285750" algn="just">
              <a:buFont typeface="Arial" pitchFamily="34" charset="0"/>
              <a:buChar char="•"/>
            </a:pPr>
            <a:r>
              <a:rPr lang="en-US" sz="3600" dirty="0"/>
              <a:t>Equivalently, the poles of the closed-loop transfer function, or the zeros of the denominator, </a:t>
            </a:r>
            <a:r>
              <a:rPr lang="en-US" sz="3200" b="1" i="1" dirty="0">
                <a:solidFill>
                  <a:srgbClr val="FF0000"/>
                </a:solidFill>
                <a:latin typeface="Arial" pitchFamily="34" charset="0"/>
                <a:cs typeface="Arial" pitchFamily="34" charset="0"/>
              </a:rPr>
              <a:t>1 + GH(s), </a:t>
            </a:r>
            <a:r>
              <a:rPr lang="en-US" sz="3600" dirty="0"/>
              <a:t>of the closed-loop transfer function, must lie in the left-half plane.</a:t>
            </a:r>
          </a:p>
          <a:p>
            <a:pPr marL="285750" indent="-285750" algn="just">
              <a:buFont typeface="Arial" pitchFamily="34" charset="0"/>
              <a:buChar char="•"/>
            </a:pPr>
            <a:endParaRPr lang="en-US" sz="3600" dirty="0"/>
          </a:p>
          <a:p>
            <a:pPr marL="285750" indent="-285750" algn="just">
              <a:buFont typeface="Arial" pitchFamily="34" charset="0"/>
              <a:buChar char="•"/>
            </a:pPr>
            <a:r>
              <a:rPr lang="en-US" sz="3600" dirty="0"/>
              <a:t>The </a:t>
            </a:r>
            <a:r>
              <a:rPr lang="en-US" sz="3600" dirty="0" err="1"/>
              <a:t>Nyquist</a:t>
            </a:r>
            <a:r>
              <a:rPr lang="en-US" sz="3600" dirty="0"/>
              <a:t> Stability Criterion establishes the number of </a:t>
            </a:r>
            <a:r>
              <a:rPr lang="en-US" sz="3600" b="1" dirty="0">
                <a:solidFill>
                  <a:schemeClr val="accent6">
                    <a:lumMod val="75000"/>
                  </a:schemeClr>
                </a:solidFill>
              </a:rPr>
              <a:t>zeros</a:t>
            </a:r>
            <a:r>
              <a:rPr lang="en-US" sz="3600" dirty="0"/>
              <a:t> of </a:t>
            </a:r>
            <a:r>
              <a:rPr lang="en-US" sz="3200" b="1" i="1" dirty="0">
                <a:solidFill>
                  <a:srgbClr val="FF0000"/>
                </a:solidFill>
                <a:latin typeface="Arial" pitchFamily="34" charset="0"/>
                <a:cs typeface="Arial" pitchFamily="34" charset="0"/>
              </a:rPr>
              <a:t>1 + GH(s) </a:t>
            </a:r>
            <a:r>
              <a:rPr lang="en-US" sz="3600" dirty="0"/>
              <a:t>in the right-half plane</a:t>
            </a:r>
            <a:r>
              <a:rPr lang="en-US" sz="3600" b="1" i="1" dirty="0"/>
              <a:t> </a:t>
            </a:r>
            <a:r>
              <a:rPr lang="en-US" sz="3600" dirty="0"/>
              <a:t>directly from the </a:t>
            </a:r>
            <a:r>
              <a:rPr lang="en-US" sz="3600" dirty="0" err="1"/>
              <a:t>Nyquist</a:t>
            </a:r>
            <a:r>
              <a:rPr lang="en-US" sz="3600" dirty="0"/>
              <a:t> Stability Plot of </a:t>
            </a:r>
            <a:r>
              <a:rPr lang="en-US" sz="3200" b="1" i="1" dirty="0">
                <a:solidFill>
                  <a:srgbClr val="FF0000"/>
                </a:solidFill>
                <a:latin typeface="Arial" pitchFamily="34" charset="0"/>
                <a:cs typeface="Arial" pitchFamily="34" charset="0"/>
              </a:rPr>
              <a:t>GH(s)</a:t>
            </a:r>
            <a:r>
              <a:rPr lang="en-US" sz="3200" dirty="0">
                <a:latin typeface="Arial" pitchFamily="34" charset="0"/>
                <a:cs typeface="Arial" pitchFamily="34" charset="0"/>
              </a:rPr>
              <a:t>.</a:t>
            </a:r>
          </a:p>
        </p:txBody>
      </p:sp>
    </p:spTree>
    <p:extLst>
      <p:ext uri="{BB962C8B-B14F-4D97-AF65-F5344CB8AC3E}">
        <p14:creationId xmlns:p14="http://schemas.microsoft.com/office/powerpoint/2010/main" val="6735509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p:cNvSpPr/>
              <p:nvPr/>
            </p:nvSpPr>
            <p:spPr>
              <a:xfrm>
                <a:off x="312234" y="429733"/>
                <a:ext cx="11630721" cy="6432530"/>
              </a:xfrm>
              <a:prstGeom prst="rect">
                <a:avLst/>
              </a:prstGeom>
            </p:spPr>
            <p:txBody>
              <a:bodyPr wrap="square">
                <a:spAutoFit/>
              </a:bodyPr>
              <a:lstStyle/>
              <a:p>
                <a:r>
                  <a:rPr lang="en-US" sz="4000" b="1" i="0" u="none" strike="noStrike" baseline="0" dirty="0" smtClean="0">
                    <a:solidFill>
                      <a:srgbClr val="00FFFF"/>
                    </a:solidFill>
                    <a:latin typeface="FrutigerLTStd65-Bold"/>
                  </a:rPr>
                  <a:t>The </a:t>
                </a:r>
                <a:r>
                  <a:rPr lang="en-US" sz="4000" b="1" i="0" u="none" strike="noStrike" baseline="0" dirty="0" err="1" smtClean="0">
                    <a:solidFill>
                      <a:srgbClr val="00FFFF"/>
                    </a:solidFill>
                    <a:latin typeface="FrutigerLTStd65-Bold"/>
                  </a:rPr>
                  <a:t>Nyquist</a:t>
                </a:r>
                <a:r>
                  <a:rPr lang="en-US" sz="4000" b="1" i="0" u="none" strike="noStrike" baseline="0" dirty="0" smtClean="0">
                    <a:solidFill>
                      <a:srgbClr val="00FFFF"/>
                    </a:solidFill>
                    <a:latin typeface="FrutigerLTStd65-Bold"/>
                  </a:rPr>
                  <a:t> Plot</a:t>
                </a:r>
              </a:p>
              <a:p>
                <a:endParaRPr lang="en-US" sz="3600" b="1" i="0" u="none" strike="noStrike" baseline="0" dirty="0" smtClean="0">
                  <a:solidFill>
                    <a:srgbClr val="00FFFF"/>
                  </a:solidFill>
                  <a:latin typeface="FrutigerLTStd65-Bold"/>
                </a:endParaRPr>
              </a:p>
              <a:p>
                <a:r>
                  <a:rPr lang="en-US" sz="2400" b="0" i="0" u="none" strike="noStrike" baseline="0" dirty="0" smtClean="0">
                    <a:solidFill>
                      <a:srgbClr val="000000"/>
                    </a:solidFill>
                    <a:latin typeface="Times" panose="02020603050405020304" pitchFamily="18" charset="0"/>
                  </a:rPr>
                  <a:t> </a:t>
                </a:r>
              </a:p>
              <a:p>
                <a:endParaRPr lang="en-US" sz="2400" dirty="0">
                  <a:solidFill>
                    <a:srgbClr val="000000"/>
                  </a:solidFill>
                  <a:latin typeface="Times" panose="02020603050405020304" pitchFamily="18" charset="0"/>
                </a:endParaRPr>
              </a:p>
              <a:p>
                <a:endParaRPr lang="en-US" sz="2400" b="0" i="0" u="none" strike="noStrike" baseline="0" dirty="0" smtClean="0">
                  <a:solidFill>
                    <a:srgbClr val="000000"/>
                  </a:solidFill>
                  <a:latin typeface="Times" panose="02020603050405020304" pitchFamily="18" charset="0"/>
                </a:endParaRPr>
              </a:p>
              <a:p>
                <a:endParaRPr lang="en-US" sz="2400" b="0" i="0" u="none" strike="noStrike" baseline="0" dirty="0" smtClean="0">
                  <a:solidFill>
                    <a:srgbClr val="000000"/>
                  </a:solidFill>
                  <a:latin typeface="Times" panose="02020603050405020304" pitchFamily="18" charset="0"/>
                </a:endParaRPr>
              </a:p>
              <a:p>
                <a:endParaRPr lang="en-US" sz="2400" dirty="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Note that the radial distance is </a:t>
                </a:r>
                <a14:m>
                  <m:oMath xmlns:m="http://schemas.openxmlformats.org/officeDocument/2006/math">
                    <m:d>
                      <m:dPr>
                        <m:begChr m:val="|"/>
                        <m:endChr m:val="|"/>
                        <m:ctrlPr>
                          <a:rPr lang="en-US" sz="2400" b="0" i="1" u="none" strike="noStrike" baseline="0" smtClean="0">
                            <a:solidFill>
                              <a:srgbClr val="000000"/>
                            </a:solidFill>
                            <a:latin typeface="Cambria Math" panose="02040503050406030204" pitchFamily="18" charset="0"/>
                          </a:rPr>
                        </m:ctrlPr>
                      </m:dPr>
                      <m:e>
                        <m:r>
                          <a:rPr lang="en-US" sz="2400" b="0" i="1" u="none" strike="noStrike" baseline="0" smtClean="0">
                            <a:solidFill>
                              <a:srgbClr val="000000"/>
                            </a:solidFill>
                            <a:latin typeface="Cambria Math" panose="02040503050406030204" pitchFamily="18" charset="0"/>
                          </a:rPr>
                          <m:t>𝐴</m:t>
                        </m:r>
                        <m:r>
                          <a:rPr lang="en-US" sz="2400" b="0" i="1" u="none" strike="noStrike" baseline="0" smtClean="0">
                            <a:solidFill>
                              <a:srgbClr val="000000"/>
                            </a:solidFill>
                            <a:latin typeface="Cambria Math" panose="02040503050406030204" pitchFamily="18" charset="0"/>
                            <a:ea typeface="Cambria Math" panose="02040503050406030204" pitchFamily="18" charset="0"/>
                          </a:rPr>
                          <m:t>𝛽</m:t>
                        </m:r>
                      </m:e>
                    </m:d>
                  </m:oMath>
                </a14:m>
                <a:r>
                  <a:rPr lang="en-US" sz="2400" b="0" i="0" u="none" strike="noStrike" baseline="0" dirty="0" smtClean="0">
                    <a:solidFill>
                      <a:srgbClr val="000000"/>
                    </a:solidFill>
                    <a:latin typeface="Times" panose="02020603050405020304" pitchFamily="18" charset="0"/>
                  </a:rPr>
                  <a:t>and the angle is the phase Angle </a:t>
                </a:r>
                <a14:m>
                  <m:oMath xmlns:m="http://schemas.openxmlformats.org/officeDocument/2006/math">
                    <m:r>
                      <a:rPr lang="en-US" sz="2400" b="0" i="1" u="none" strike="noStrike" baseline="0" smtClean="0">
                        <a:solidFill>
                          <a:srgbClr val="000000"/>
                        </a:solidFill>
                        <a:latin typeface="Cambria Math" panose="02040503050406030204" pitchFamily="18" charset="0"/>
                        <a:ea typeface="Cambria Math" panose="02040503050406030204" pitchFamily="18" charset="0"/>
                      </a:rPr>
                      <m:t>𝜑</m:t>
                    </m:r>
                  </m:oMath>
                </a14:m>
                <a:r>
                  <a:rPr lang="en-US" sz="2400" b="0" i="0" u="none" strike="noStrike" baseline="0" dirty="0" smtClean="0">
                    <a:solidFill>
                      <a:srgbClr val="000000"/>
                    </a:solidFill>
                    <a:latin typeface="Times" panose="02020603050405020304" pitchFamily="18" charset="0"/>
                  </a:rPr>
                  <a:t>. </a:t>
                </a:r>
              </a:p>
              <a:p>
                <a:endParaRPr lang="en-US" sz="2400" dirty="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The </a:t>
                </a:r>
                <a:r>
                  <a:rPr lang="en-US" sz="2400" b="0" i="0" u="none" strike="noStrike" baseline="0" dirty="0" err="1" smtClean="0">
                    <a:solidFill>
                      <a:srgbClr val="000000"/>
                    </a:solidFill>
                    <a:latin typeface="Times" panose="02020603050405020304" pitchFamily="18" charset="0"/>
                  </a:rPr>
                  <a:t>Nyquist</a:t>
                </a:r>
                <a:r>
                  <a:rPr lang="en-US" sz="2400" b="0" i="0" u="none" strike="noStrike" baseline="0" dirty="0" smtClean="0">
                    <a:solidFill>
                      <a:srgbClr val="000000"/>
                    </a:solidFill>
                    <a:latin typeface="Times" panose="02020603050405020304" pitchFamily="18" charset="0"/>
                  </a:rPr>
                  <a:t> plot intersects the negative real axis at the frequency </a:t>
                </a:r>
                <a14:m>
                  <m:oMath xmlns:m="http://schemas.openxmlformats.org/officeDocument/2006/math">
                    <m:sSub>
                      <m:sSubPr>
                        <m:ctrlPr>
                          <a:rPr lang="en-US" sz="2400" b="0" i="1" u="none" strike="noStrike" baseline="0" smtClean="0">
                            <a:solidFill>
                              <a:srgbClr val="000000"/>
                            </a:solidFill>
                            <a:latin typeface="Cambria Math" panose="02040503050406030204" pitchFamily="18" charset="0"/>
                          </a:rPr>
                        </m:ctrlPr>
                      </m:sSubPr>
                      <m:e>
                        <m:r>
                          <a:rPr lang="en-US" sz="2400" b="0" i="1" u="none" strike="noStrike" baseline="0" smtClean="0">
                            <a:solidFill>
                              <a:srgbClr val="000000"/>
                            </a:solidFill>
                            <a:latin typeface="Cambria Math" panose="02040503050406030204" pitchFamily="18" charset="0"/>
                            <a:ea typeface="Cambria Math" panose="02040503050406030204" pitchFamily="18" charset="0"/>
                          </a:rPr>
                          <m:t>𝜔</m:t>
                        </m:r>
                      </m:e>
                      <m:sub>
                        <m:r>
                          <a:rPr lang="en-US" sz="2400" b="0" i="1" u="none" strike="noStrike" baseline="0" smtClean="0">
                            <a:solidFill>
                              <a:srgbClr val="000000"/>
                            </a:solidFill>
                            <a:latin typeface="Cambria Math" panose="02040503050406030204" pitchFamily="18" charset="0"/>
                          </a:rPr>
                          <m:t>180</m:t>
                        </m:r>
                      </m:sub>
                    </m:sSub>
                  </m:oMath>
                </a14:m>
                <a:r>
                  <a:rPr lang="en-US" sz="2400" b="0" i="0" u="none" strike="noStrike" baseline="0" dirty="0" smtClean="0">
                    <a:solidFill>
                      <a:srgbClr val="000000"/>
                    </a:solidFill>
                    <a:latin typeface="Times" panose="02020603050405020304" pitchFamily="18" charset="0"/>
                  </a:rPr>
                  <a:t>. Thus, if this intersection occurs to the left of the point (–1, 0), we know that the magnitude of loop gain at this frequency is greater than unity and the amplifier will be unstable.</a:t>
                </a:r>
              </a:p>
              <a:p>
                <a:endParaRPr lang="en-US" sz="2400" dirty="0">
                  <a:solidFill>
                    <a:srgbClr val="000000"/>
                  </a:solidFill>
                  <a:latin typeface="Times" panose="02020603050405020304" pitchFamily="18" charset="0"/>
                </a:endParaRPr>
              </a:p>
              <a:p>
                <a:r>
                  <a:rPr lang="en-US" sz="2400" b="0" i="0" u="none" strike="noStrike" baseline="0" dirty="0" smtClean="0">
                    <a:solidFill>
                      <a:srgbClr val="000000"/>
                    </a:solidFill>
                    <a:latin typeface="Times" panose="02020603050405020304" pitchFamily="18" charset="0"/>
                  </a:rPr>
                  <a:t>On the other hand, if the intersection occurs to the right of the point (–1, 0) the amplifier will be stable. It follows that if the </a:t>
                </a:r>
                <a:r>
                  <a:rPr lang="en-US" sz="2400" b="0" i="0" u="none" strike="noStrike" baseline="0" dirty="0" err="1" smtClean="0">
                    <a:solidFill>
                      <a:srgbClr val="000000"/>
                    </a:solidFill>
                    <a:latin typeface="Times" panose="02020603050405020304" pitchFamily="18" charset="0"/>
                  </a:rPr>
                  <a:t>Nyquist</a:t>
                </a:r>
                <a:r>
                  <a:rPr lang="en-US" sz="2400" b="0" i="0" u="none" strike="noStrike" baseline="0" dirty="0" smtClean="0">
                    <a:solidFill>
                      <a:srgbClr val="000000"/>
                    </a:solidFill>
                    <a:latin typeface="Times" panose="02020603050405020304" pitchFamily="18" charset="0"/>
                  </a:rPr>
                  <a:t> plot </a:t>
                </a:r>
                <a:r>
                  <a:rPr lang="en-US" sz="2400" b="0" i="1" u="none" strike="noStrike" baseline="0" dirty="0" smtClean="0">
                    <a:solidFill>
                      <a:srgbClr val="000000"/>
                    </a:solidFill>
                    <a:latin typeface="TimesNewRoman,Italic"/>
                  </a:rPr>
                  <a:t>encircles </a:t>
                </a:r>
                <a:r>
                  <a:rPr lang="en-US" sz="2400" b="0" i="0" u="none" strike="noStrike" baseline="0" dirty="0" smtClean="0">
                    <a:solidFill>
                      <a:srgbClr val="000000"/>
                    </a:solidFill>
                    <a:latin typeface="Times" panose="02020603050405020304" pitchFamily="18" charset="0"/>
                  </a:rPr>
                  <a:t>the point (–1, 0) then the amplifier will be </a:t>
                </a:r>
                <a:r>
                  <a:rPr lang="en-US" sz="2400" dirty="0" smtClean="0"/>
                  <a:t>unstable</a:t>
                </a:r>
                <a:r>
                  <a:rPr lang="en-US" sz="2400" dirty="0"/>
                  <a:t>.</a:t>
                </a:r>
              </a:p>
            </p:txBody>
          </p:sp>
        </mc:Choice>
        <mc:Fallback xmlns="">
          <p:sp>
            <p:nvSpPr>
              <p:cNvPr id="3" name="Rectangle 2"/>
              <p:cNvSpPr>
                <a:spLocks noRot="1" noChangeAspect="1" noMove="1" noResize="1" noEditPoints="1" noAdjustHandles="1" noChangeArrowheads="1" noChangeShapeType="1" noTextEdit="1"/>
              </p:cNvSpPr>
              <p:nvPr/>
            </p:nvSpPr>
            <p:spPr>
              <a:xfrm>
                <a:off x="312234" y="429733"/>
                <a:ext cx="11630721" cy="6432530"/>
              </a:xfrm>
              <a:prstGeom prst="rect">
                <a:avLst/>
              </a:prstGeom>
              <a:blipFill rotWithShape="0">
                <a:blip r:embed="rId2"/>
                <a:stretch>
                  <a:fillRect l="-1834" t="-1705" r="-629" b="-1136"/>
                </a:stretch>
              </a:blipFill>
            </p:spPr>
            <p:txBody>
              <a:bodyPr/>
              <a:lstStyle/>
              <a:p>
                <a:r>
                  <a:rPr lang="en-US">
                    <a:noFill/>
                  </a:rPr>
                  <a:t> </a:t>
                </a:r>
              </a:p>
            </p:txBody>
          </p:sp>
        </mc:Fallback>
      </mc:AlternateContent>
      <p:pic>
        <p:nvPicPr>
          <p:cNvPr id="5" name="Picture 4" descr="se10F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99516" y="12040"/>
            <a:ext cx="3757965" cy="328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632116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2"/>
          <p:cNvSpPr>
            <a:spLocks noGrp="1"/>
          </p:cNvSpPr>
          <p:nvPr>
            <p:ph type="sldNum" sz="quarter" idx="11"/>
          </p:nvPr>
        </p:nvSpPr>
        <p:spPr>
          <a:noFill/>
        </p:spPr>
        <p:txBody>
          <a:bodyPr/>
          <a:lstStyle/>
          <a:p>
            <a:fld id="{A06F26D3-21B9-4FB7-9D92-411FC6BB8FD9}" type="slidenum">
              <a:rPr lang="ar-SA"/>
              <a:pPr/>
              <a:t>137</a:t>
            </a:fld>
            <a:endParaRPr lang="en-US"/>
          </a:p>
        </p:txBody>
      </p:sp>
      <p:pic>
        <p:nvPicPr>
          <p:cNvPr id="69635" name="Picture 2"/>
          <p:cNvPicPr>
            <a:picLocks noChangeAspect="1" noChangeArrowheads="1"/>
          </p:cNvPicPr>
          <p:nvPr/>
        </p:nvPicPr>
        <p:blipFill>
          <a:blip r:embed="rId2" cstate="print"/>
          <a:srcRect/>
          <a:stretch>
            <a:fillRect/>
          </a:stretch>
        </p:blipFill>
        <p:spPr bwMode="auto">
          <a:xfrm>
            <a:off x="3051175" y="0"/>
            <a:ext cx="6402388" cy="6858000"/>
          </a:xfrm>
          <a:prstGeom prst="rect">
            <a:avLst/>
          </a:prstGeom>
          <a:noFill/>
          <a:ln w="9525">
            <a:noFill/>
            <a:miter lim="800000"/>
            <a:headEnd/>
            <a:tailEnd/>
          </a:ln>
        </p:spPr>
      </p:pic>
    </p:spTree>
    <p:extLst>
      <p:ext uri="{BB962C8B-B14F-4D97-AF65-F5344CB8AC3E}">
        <p14:creationId xmlns:p14="http://schemas.microsoft.com/office/powerpoint/2010/main" val="153205912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cstate="print"/>
          <a:srcRect/>
          <a:stretch>
            <a:fillRect/>
          </a:stretch>
        </p:blipFill>
        <p:spPr bwMode="auto">
          <a:xfrm>
            <a:off x="2666976" y="0"/>
            <a:ext cx="6739349" cy="6858000"/>
          </a:xfrm>
          <a:prstGeom prst="rect">
            <a:avLst/>
          </a:prstGeom>
          <a:noFill/>
          <a:ln w="9525">
            <a:noFill/>
            <a:miter lim="800000"/>
            <a:headEnd/>
            <a:tailEnd/>
          </a:ln>
          <a:effectLst/>
        </p:spPr>
      </p:pic>
    </p:spTree>
    <p:extLst>
      <p:ext uri="{BB962C8B-B14F-4D97-AF65-F5344CB8AC3E}">
        <p14:creationId xmlns:p14="http://schemas.microsoft.com/office/powerpoint/2010/main" val="114828007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925" y="2529169"/>
            <a:ext cx="10515600" cy="1325563"/>
          </a:xfrm>
        </p:spPr>
        <p:txBody>
          <a:bodyPr>
            <a:normAutofit/>
          </a:bodyPr>
          <a:lstStyle/>
          <a:p>
            <a:pPr algn="ctr"/>
            <a:r>
              <a:rPr lang="en-US" sz="7200" dirty="0" smtClean="0">
                <a:latin typeface="Arial Black" panose="020B0A04020102020204" pitchFamily="34" charset="0"/>
              </a:rPr>
              <a:t>Compensators</a:t>
            </a:r>
            <a:endParaRPr lang="en-US" sz="7200" dirty="0">
              <a:latin typeface="Arial Black" panose="020B0A04020102020204" pitchFamily="34" charset="0"/>
            </a:endParaRPr>
          </a:p>
        </p:txBody>
      </p:sp>
    </p:spTree>
    <p:extLst>
      <p:ext uri="{BB962C8B-B14F-4D97-AF65-F5344CB8AC3E}">
        <p14:creationId xmlns:p14="http://schemas.microsoft.com/office/powerpoint/2010/main" val="32262788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0541" y="156482"/>
            <a:ext cx="11890829" cy="3181804"/>
          </a:xfrm>
        </p:spPr>
        <p:txBody>
          <a:bodyPr>
            <a:normAutofit/>
          </a:bodyPr>
          <a:lstStyle/>
          <a:p>
            <a:r>
              <a:rPr lang="en-US" sz="4400" b="1" dirty="0" smtClean="0"/>
              <a:t>Output node and the feedback element at the same node so voltage sampling</a:t>
            </a:r>
          </a:p>
          <a:p>
            <a:endParaRPr lang="en-US" sz="4400" b="1" dirty="0"/>
          </a:p>
          <a:p>
            <a:r>
              <a:rPr lang="en-US" sz="4400" b="1" dirty="0" smtClean="0"/>
              <a:t>KCL at the input so current mixing</a:t>
            </a:r>
            <a:endParaRPr lang="en-US" sz="4400" b="1" dirty="0"/>
          </a:p>
        </p:txBody>
      </p:sp>
      <p:pic>
        <p:nvPicPr>
          <p:cNvPr id="4" name="Picture 3"/>
          <p:cNvPicPr>
            <a:picLocks noChangeAspect="1"/>
          </p:cNvPicPr>
          <p:nvPr/>
        </p:nvPicPr>
        <p:blipFill>
          <a:blip r:embed="rId2"/>
          <a:stretch>
            <a:fillRect/>
          </a:stretch>
        </p:blipFill>
        <p:spPr>
          <a:xfrm>
            <a:off x="5660389" y="3338286"/>
            <a:ext cx="6531612" cy="3360283"/>
          </a:xfrm>
          <a:prstGeom prst="rect">
            <a:avLst/>
          </a:prstGeom>
        </p:spPr>
      </p:pic>
      <p:pic>
        <p:nvPicPr>
          <p:cNvPr id="7" name="Picture 6"/>
          <p:cNvPicPr>
            <a:picLocks noChangeAspect="1"/>
          </p:cNvPicPr>
          <p:nvPr/>
        </p:nvPicPr>
        <p:blipFill>
          <a:blip r:embed="rId3"/>
          <a:stretch>
            <a:fillRect/>
          </a:stretch>
        </p:blipFill>
        <p:spPr>
          <a:xfrm>
            <a:off x="10887" y="3338286"/>
            <a:ext cx="5677063" cy="3177335"/>
          </a:xfrm>
          <a:prstGeom prst="rect">
            <a:avLst/>
          </a:prstGeom>
        </p:spPr>
      </p:pic>
    </p:spTree>
    <p:extLst>
      <p:ext uri="{BB962C8B-B14F-4D97-AF65-F5344CB8AC3E}">
        <p14:creationId xmlns:p14="http://schemas.microsoft.com/office/powerpoint/2010/main" val="216090716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046"/>
            <a:ext cx="12192000" cy="1325563"/>
          </a:xfrm>
        </p:spPr>
        <p:txBody>
          <a:bodyPr>
            <a:normAutofit/>
          </a:bodyPr>
          <a:lstStyle/>
          <a:p>
            <a:r>
              <a:rPr lang="en-US" sz="3600" dirty="0">
                <a:latin typeface="Arial Black" panose="020B0A04020102020204" pitchFamily="34" charset="0"/>
              </a:rPr>
              <a:t>Analogous Electrical and Mechanical Systems</a:t>
            </a:r>
            <a:br>
              <a:rPr lang="en-US" sz="3600" dirty="0">
                <a:latin typeface="Arial Black" panose="020B0A04020102020204" pitchFamily="34" charset="0"/>
              </a:rPr>
            </a:br>
            <a:endParaRPr lang="en-US" sz="3600" dirty="0">
              <a:latin typeface="Arial Black" panose="020B0A04020102020204" pitchFamily="34" charset="0"/>
            </a:endParaRPr>
          </a:p>
        </p:txBody>
      </p:sp>
      <p:pic>
        <p:nvPicPr>
          <p:cNvPr id="4" name="Picture 3"/>
          <p:cNvPicPr>
            <a:picLocks noChangeAspect="1"/>
          </p:cNvPicPr>
          <p:nvPr/>
        </p:nvPicPr>
        <p:blipFill>
          <a:blip r:embed="rId2"/>
          <a:stretch>
            <a:fillRect/>
          </a:stretch>
        </p:blipFill>
        <p:spPr>
          <a:xfrm>
            <a:off x="192768" y="4386943"/>
            <a:ext cx="2952750" cy="1981200"/>
          </a:xfrm>
          <a:prstGeom prst="rect">
            <a:avLst/>
          </a:prstGeom>
        </p:spPr>
      </p:pic>
      <p:pic>
        <p:nvPicPr>
          <p:cNvPr id="5" name="Picture 4"/>
          <p:cNvPicPr>
            <a:picLocks noChangeAspect="1"/>
          </p:cNvPicPr>
          <p:nvPr/>
        </p:nvPicPr>
        <p:blipFill>
          <a:blip r:embed="rId3"/>
          <a:stretch>
            <a:fillRect/>
          </a:stretch>
        </p:blipFill>
        <p:spPr>
          <a:xfrm>
            <a:off x="9423991" y="2698750"/>
            <a:ext cx="2524125" cy="3829050"/>
          </a:xfrm>
          <a:prstGeom prst="rect">
            <a:avLst/>
          </a:prstGeom>
        </p:spPr>
      </p:pic>
      <p:sp>
        <p:nvSpPr>
          <p:cNvPr id="6" name="Rectangle 5"/>
          <p:cNvSpPr/>
          <p:nvPr/>
        </p:nvSpPr>
        <p:spPr>
          <a:xfrm>
            <a:off x="2994025" y="1075123"/>
            <a:ext cx="6429966" cy="369332"/>
          </a:xfrm>
          <a:prstGeom prst="rect">
            <a:avLst/>
          </a:prstGeom>
        </p:spPr>
        <p:txBody>
          <a:bodyPr wrap="none">
            <a:spAutoFit/>
          </a:bodyPr>
          <a:lstStyle/>
          <a:p>
            <a:pPr algn="ctr"/>
            <a:r>
              <a:rPr lang="en-US" b="1" dirty="0">
                <a:solidFill>
                  <a:srgbClr val="333333"/>
                </a:solidFill>
                <a:latin typeface="Helvetica" panose="020B0604020202020204" pitchFamily="34" charset="0"/>
              </a:rPr>
              <a:t>Conversion from Electrical to </a:t>
            </a:r>
            <a:r>
              <a:rPr lang="en-US" b="1" dirty="0" smtClean="0">
                <a:solidFill>
                  <a:srgbClr val="333333"/>
                </a:solidFill>
                <a:latin typeface="Helvetica" panose="020B0604020202020204" pitchFamily="34" charset="0"/>
              </a:rPr>
              <a:t>Mechanical and vice versa </a:t>
            </a:r>
            <a:endParaRPr lang="en-US" b="1" i="0" dirty="0">
              <a:solidFill>
                <a:srgbClr val="333333"/>
              </a:solidFill>
              <a:effectLst/>
              <a:latin typeface="Helvetica" panose="020B0604020202020204" pitchFamily="34" charset="0"/>
            </a:endParaRPr>
          </a:p>
        </p:txBody>
      </p:sp>
      <p:pic>
        <p:nvPicPr>
          <p:cNvPr id="7" name="Picture 6"/>
          <p:cNvPicPr>
            <a:picLocks noChangeAspect="1"/>
          </p:cNvPicPr>
          <p:nvPr/>
        </p:nvPicPr>
        <p:blipFill>
          <a:blip r:embed="rId4"/>
          <a:stretch>
            <a:fillRect/>
          </a:stretch>
        </p:blipFill>
        <p:spPr>
          <a:xfrm>
            <a:off x="3519608" y="2067489"/>
            <a:ext cx="5541225" cy="3738223"/>
          </a:xfrm>
          <a:prstGeom prst="rect">
            <a:avLst/>
          </a:prstGeom>
        </p:spPr>
      </p:pic>
    </p:spTree>
    <p:extLst>
      <p:ext uri="{BB962C8B-B14F-4D97-AF65-F5344CB8AC3E}">
        <p14:creationId xmlns:p14="http://schemas.microsoft.com/office/powerpoint/2010/main" val="373506091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056" y="19276"/>
            <a:ext cx="3686629" cy="960438"/>
          </a:xfrm>
        </p:spPr>
        <p:txBody>
          <a:bodyPr>
            <a:normAutofit fontScale="90000"/>
          </a:bodyPr>
          <a:lstStyle/>
          <a:p>
            <a:r>
              <a:rPr lang="en-US" dirty="0" smtClean="0">
                <a:latin typeface="Arial Black" panose="020B0A04020102020204" pitchFamily="34" charset="0"/>
              </a:rPr>
              <a:t>Introduction</a:t>
            </a:r>
            <a:endParaRPr lang="en-US" dirty="0">
              <a:latin typeface="Arial Black" panose="020B0A04020102020204" pitchFamily="34" charset="0"/>
            </a:endParaRPr>
          </a:p>
        </p:txBody>
      </p:sp>
      <p:sp>
        <p:nvSpPr>
          <p:cNvPr id="417795" name="Rectangle 3"/>
          <p:cNvSpPr>
            <a:spLocks noGrp="1" noChangeArrowheads="1"/>
          </p:cNvSpPr>
          <p:nvPr>
            <p:ph idx="1"/>
          </p:nvPr>
        </p:nvSpPr>
        <p:spPr>
          <a:xfrm>
            <a:off x="232229" y="1066800"/>
            <a:ext cx="11727542" cy="5580743"/>
          </a:xfrm>
        </p:spPr>
        <p:txBody>
          <a:bodyPr>
            <a:normAutofit/>
          </a:bodyPr>
          <a:lstStyle/>
          <a:p>
            <a:pPr algn="just" eaLnBrk="0" hangingPunct="0">
              <a:lnSpc>
                <a:spcPct val="80000"/>
              </a:lnSpc>
              <a:spcBef>
                <a:spcPct val="40000"/>
              </a:spcBef>
              <a:buClr>
                <a:schemeClr val="hlink"/>
              </a:buClr>
            </a:pPr>
            <a:r>
              <a:rPr lang="en-US" altLang="zh-CN" sz="3200" dirty="0" smtClean="0">
                <a:ea typeface="宋体" pitchFamily="2" charset="-122"/>
              </a:rPr>
              <a:t>If a system is unstable</a:t>
            </a:r>
          </a:p>
          <a:p>
            <a:pPr algn="just" eaLnBrk="0" hangingPunct="0">
              <a:lnSpc>
                <a:spcPct val="80000"/>
              </a:lnSpc>
              <a:spcBef>
                <a:spcPct val="40000"/>
              </a:spcBef>
              <a:buClr>
                <a:schemeClr val="hlink"/>
              </a:buClr>
            </a:pPr>
            <a:endParaRPr lang="en-US" altLang="zh-CN" sz="3200" dirty="0">
              <a:ea typeface="宋体" pitchFamily="2" charset="-122"/>
            </a:endParaRPr>
          </a:p>
          <a:p>
            <a:pPr algn="just" eaLnBrk="0" hangingPunct="0">
              <a:lnSpc>
                <a:spcPct val="80000"/>
              </a:lnSpc>
              <a:spcBef>
                <a:spcPct val="40000"/>
              </a:spcBef>
              <a:buClr>
                <a:schemeClr val="hlink"/>
              </a:buClr>
            </a:pPr>
            <a:r>
              <a:rPr lang="en-US" altLang="zh-CN" sz="3200" dirty="0" smtClean="0">
                <a:ea typeface="宋体" pitchFamily="2" charset="-122"/>
              </a:rPr>
              <a:t>It </a:t>
            </a:r>
            <a:r>
              <a:rPr lang="en-US" altLang="zh-CN" sz="3200" dirty="0">
                <a:ea typeface="宋体" pitchFamily="2" charset="-122"/>
              </a:rPr>
              <a:t>is then required to reconsider the </a:t>
            </a:r>
            <a:r>
              <a:rPr lang="en-US" altLang="zh-CN" sz="3200" dirty="0">
                <a:solidFill>
                  <a:schemeClr val="tx2"/>
                </a:solidFill>
                <a:ea typeface="宋体" pitchFamily="2" charset="-122"/>
              </a:rPr>
              <a:t>structure</a:t>
            </a:r>
            <a:r>
              <a:rPr lang="en-US" altLang="zh-CN" sz="3200" dirty="0">
                <a:ea typeface="宋体" pitchFamily="2" charset="-122"/>
              </a:rPr>
              <a:t> of the system and redesign the system.</a:t>
            </a:r>
          </a:p>
          <a:p>
            <a:pPr algn="just" eaLnBrk="0" hangingPunct="0">
              <a:lnSpc>
                <a:spcPct val="80000"/>
              </a:lnSpc>
              <a:spcBef>
                <a:spcPct val="40000"/>
              </a:spcBef>
              <a:buClr>
                <a:schemeClr val="hlink"/>
              </a:buClr>
            </a:pPr>
            <a:endParaRPr lang="en-US" altLang="zh-CN" sz="2400" dirty="0">
              <a:ea typeface="宋体" pitchFamily="2" charset="-122"/>
            </a:endParaRPr>
          </a:p>
          <a:p>
            <a:pPr algn="just"/>
            <a:r>
              <a:rPr lang="en-US" sz="3200" dirty="0"/>
              <a:t>The design problems, therefore, become those of improving system performance by insertion of a compensator.</a:t>
            </a:r>
          </a:p>
          <a:p>
            <a:endParaRPr lang="en-US" altLang="zh-CN" sz="2400" dirty="0">
              <a:ea typeface="宋体" pitchFamily="2" charset="-122"/>
            </a:endParaRPr>
          </a:p>
          <a:p>
            <a:pPr algn="just" eaLnBrk="0" hangingPunct="0">
              <a:lnSpc>
                <a:spcPct val="80000"/>
              </a:lnSpc>
              <a:spcBef>
                <a:spcPct val="30000"/>
              </a:spcBef>
              <a:buClr>
                <a:schemeClr val="hlink"/>
              </a:buClr>
            </a:pPr>
            <a:r>
              <a:rPr lang="en-US" altLang="zh-CN" sz="3200" dirty="0">
                <a:solidFill>
                  <a:schemeClr val="tx2"/>
                </a:solidFill>
                <a:ea typeface="宋体" pitchFamily="2" charset="-122"/>
              </a:rPr>
              <a:t>Compensator: </a:t>
            </a:r>
            <a:r>
              <a:rPr lang="en-US" altLang="zh-CN" sz="3200" dirty="0"/>
              <a:t>A compensator is  an additional component or circuit that is inserted into a control system to equalize or compensate for a deficient performance</a:t>
            </a:r>
            <a:r>
              <a:rPr lang="en-US" altLang="zh-CN" sz="3200" dirty="0" smtClean="0"/>
              <a:t>.</a:t>
            </a:r>
            <a:endParaRPr lang="en-US" altLang="zh-CN" sz="1400" dirty="0"/>
          </a:p>
        </p:txBody>
      </p:sp>
    </p:spTree>
    <p:extLst>
      <p:ext uri="{BB962C8B-B14F-4D97-AF65-F5344CB8AC3E}">
        <p14:creationId xmlns:p14="http://schemas.microsoft.com/office/powerpoint/2010/main" val="200244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17795">
                                            <p:txEl>
                                              <p:pRg st="0" end="0"/>
                                            </p:txEl>
                                          </p:spTgt>
                                        </p:tgtEl>
                                        <p:attrNameLst>
                                          <p:attrName>style.visibility</p:attrName>
                                        </p:attrNameLst>
                                      </p:cBhvr>
                                      <p:to>
                                        <p:strVal val="visible"/>
                                      </p:to>
                                    </p:set>
                                    <p:animEffect transition="in" filter="blinds(horizontal)">
                                      <p:cBhvr>
                                        <p:cTn id="7" dur="500"/>
                                        <p:tgtEl>
                                          <p:spTgt spid="417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blinds(horizontal)">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17795">
                                            <p:txEl>
                                              <p:pRg st="4" end="4"/>
                                            </p:txEl>
                                          </p:spTgt>
                                        </p:tgtEl>
                                        <p:attrNameLst>
                                          <p:attrName>style.visibility</p:attrName>
                                        </p:attrNameLst>
                                      </p:cBhvr>
                                      <p:to>
                                        <p:strVal val="visible"/>
                                      </p:to>
                                    </p:set>
                                    <p:animEffect transition="in" filter="blinds(horizontal)">
                                      <p:cBhvr>
                                        <p:cTn id="17" dur="500"/>
                                        <p:tgtEl>
                                          <p:spTgt spid="41779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17795">
                                            <p:txEl>
                                              <p:pRg st="6" end="6"/>
                                            </p:txEl>
                                          </p:spTgt>
                                        </p:tgtEl>
                                        <p:attrNameLst>
                                          <p:attrName>style.visibility</p:attrName>
                                        </p:attrNameLst>
                                      </p:cBhvr>
                                      <p:to>
                                        <p:strVal val="visible"/>
                                      </p:to>
                                    </p:set>
                                    <p:animEffect transition="in" filter="blinds(horizontal)">
                                      <p:cBhvr>
                                        <p:cTn id="22"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57" y="0"/>
            <a:ext cx="3229429" cy="960438"/>
          </a:xfrm>
        </p:spPr>
        <p:txBody>
          <a:bodyPr/>
          <a:lstStyle/>
          <a:p>
            <a:r>
              <a:rPr lang="en-US" b="1" dirty="0" smtClean="0"/>
              <a:t>Introduction</a:t>
            </a:r>
            <a:endParaRPr lang="en-US" b="1" dirty="0"/>
          </a:p>
        </p:txBody>
      </p:sp>
      <p:sp>
        <p:nvSpPr>
          <p:cNvPr id="5" name="Rectangle 3"/>
          <p:cNvSpPr>
            <a:spLocks noGrp="1" noChangeArrowheads="1"/>
          </p:cNvSpPr>
          <p:nvPr>
            <p:ph idx="1"/>
          </p:nvPr>
        </p:nvSpPr>
        <p:spPr>
          <a:xfrm>
            <a:off x="1981200" y="1219200"/>
            <a:ext cx="7848600" cy="3276600"/>
          </a:xfrm>
        </p:spPr>
        <p:txBody>
          <a:bodyPr>
            <a:noAutofit/>
          </a:bodyPr>
          <a:lstStyle/>
          <a:p>
            <a:pPr algn="l">
              <a:lnSpc>
                <a:spcPct val="95000"/>
              </a:lnSpc>
              <a:spcBef>
                <a:spcPct val="5000"/>
              </a:spcBef>
            </a:pPr>
            <a:r>
              <a:rPr lang="en-US" altLang="zh-CN" sz="3200" dirty="0">
                <a:solidFill>
                  <a:srgbClr val="CC3300"/>
                </a:solidFill>
                <a:ea typeface="宋体" pitchFamily="2" charset="-122"/>
              </a:rPr>
              <a:t>Necessities of compensation</a:t>
            </a:r>
          </a:p>
          <a:p>
            <a:pPr>
              <a:lnSpc>
                <a:spcPct val="150000"/>
              </a:lnSpc>
              <a:spcBef>
                <a:spcPct val="5000"/>
              </a:spcBef>
            </a:pPr>
            <a:r>
              <a:rPr lang="en-US" altLang="zh-CN" sz="3200" dirty="0">
                <a:ea typeface="宋体" pitchFamily="2" charset="-122"/>
              </a:rPr>
              <a:t>A system may be unsatisfactory in</a:t>
            </a:r>
            <a:r>
              <a:rPr lang="zh-CN" altLang="en-US" sz="3200" dirty="0">
                <a:ea typeface="宋体" pitchFamily="2" charset="-122"/>
              </a:rPr>
              <a:t>：</a:t>
            </a:r>
          </a:p>
          <a:p>
            <a:pPr lvl="1">
              <a:lnSpc>
                <a:spcPct val="150000"/>
              </a:lnSpc>
              <a:spcBef>
                <a:spcPct val="5000"/>
              </a:spcBef>
              <a:buFontTx/>
              <a:buBlip>
                <a:blip r:embed="rId2"/>
              </a:buBlip>
            </a:pPr>
            <a:r>
              <a:rPr lang="en-US" altLang="zh-CN" sz="2800" dirty="0">
                <a:ea typeface="宋体" pitchFamily="2" charset="-122"/>
              </a:rPr>
              <a:t>Stability.</a:t>
            </a:r>
          </a:p>
          <a:p>
            <a:pPr lvl="1">
              <a:lnSpc>
                <a:spcPct val="150000"/>
              </a:lnSpc>
              <a:spcBef>
                <a:spcPct val="5000"/>
              </a:spcBef>
              <a:buFontTx/>
              <a:buBlip>
                <a:blip r:embed="rId2"/>
              </a:buBlip>
            </a:pPr>
            <a:r>
              <a:rPr lang="en-US" altLang="zh-CN" sz="2800" dirty="0">
                <a:ea typeface="宋体" pitchFamily="2" charset="-122"/>
              </a:rPr>
              <a:t>Speed of response.</a:t>
            </a:r>
          </a:p>
          <a:p>
            <a:pPr lvl="1">
              <a:lnSpc>
                <a:spcPct val="150000"/>
              </a:lnSpc>
              <a:spcBef>
                <a:spcPct val="5000"/>
              </a:spcBef>
              <a:buFontTx/>
              <a:buBlip>
                <a:blip r:embed="rId2"/>
              </a:buBlip>
            </a:pPr>
            <a:r>
              <a:rPr lang="en-US" altLang="zh-CN" sz="2800" dirty="0">
                <a:ea typeface="宋体" pitchFamily="2" charset="-122"/>
              </a:rPr>
              <a:t>Steady-state error.</a:t>
            </a:r>
            <a:endParaRPr lang="en-US" altLang="zh-CN" sz="2800" dirty="0">
              <a:solidFill>
                <a:srgbClr val="CC3300"/>
              </a:solidFill>
              <a:ea typeface="宋体" pitchFamily="2" charset="-122"/>
            </a:endParaRPr>
          </a:p>
        </p:txBody>
      </p:sp>
      <p:sp>
        <p:nvSpPr>
          <p:cNvPr id="6" name="Rectangle 23"/>
          <p:cNvSpPr>
            <a:spLocks noChangeArrowheads="1"/>
          </p:cNvSpPr>
          <p:nvPr/>
        </p:nvSpPr>
        <p:spPr bwMode="auto">
          <a:xfrm>
            <a:off x="435428" y="5254173"/>
            <a:ext cx="11495315" cy="1107996"/>
          </a:xfrm>
          <a:prstGeom prst="rect">
            <a:avLst/>
          </a:prstGeom>
          <a:noFill/>
          <a:ln w="9525">
            <a:noFill/>
            <a:miter lim="800000"/>
            <a:headEnd/>
            <a:tailEnd/>
          </a:ln>
          <a:effectLst/>
        </p:spPr>
        <p:txBody>
          <a:bodyPr wrap="square">
            <a:spAutoFit/>
          </a:bodyPr>
          <a:lstStyle/>
          <a:p>
            <a:pPr marL="457200" indent="-457200" algn="just" eaLnBrk="0" hangingPunct="0">
              <a:lnSpc>
                <a:spcPct val="150000"/>
              </a:lnSpc>
              <a:spcBef>
                <a:spcPct val="40000"/>
              </a:spcBef>
              <a:buFont typeface="Arial" pitchFamily="34" charset="0"/>
              <a:buChar char="•"/>
            </a:pPr>
            <a:r>
              <a:rPr lang="en-US" altLang="zh-CN" sz="2200" dirty="0">
                <a:latin typeface="Tahoma" pitchFamily="34" charset="0"/>
              </a:rPr>
              <a:t>Thus the design of a system is concerned with the alteration of </a:t>
            </a:r>
            <a:r>
              <a:rPr lang="en-US" altLang="zh-CN" sz="2200" dirty="0">
                <a:solidFill>
                  <a:schemeClr val="hlink"/>
                </a:solidFill>
                <a:latin typeface="Tahoma" pitchFamily="34" charset="0"/>
              </a:rPr>
              <a:t>the frequency response </a:t>
            </a:r>
            <a:r>
              <a:rPr lang="en-US" altLang="zh-CN" sz="2200" dirty="0">
                <a:latin typeface="Tahoma" pitchFamily="34" charset="0"/>
              </a:rPr>
              <a:t>or</a:t>
            </a:r>
            <a:r>
              <a:rPr lang="en-US" altLang="zh-CN" sz="2200" dirty="0">
                <a:solidFill>
                  <a:schemeClr val="hlink"/>
                </a:solidFill>
                <a:latin typeface="Tahoma" pitchFamily="34" charset="0"/>
              </a:rPr>
              <a:t> the root locus of the system</a:t>
            </a:r>
            <a:r>
              <a:rPr lang="en-US" altLang="zh-CN" sz="2200" dirty="0">
                <a:latin typeface="Tahoma" pitchFamily="34" charset="0"/>
              </a:rPr>
              <a:t> in order to obtain a suitable system performance.</a:t>
            </a:r>
          </a:p>
        </p:txBody>
      </p:sp>
    </p:spTree>
    <p:extLst>
      <p:ext uri="{BB962C8B-B14F-4D97-AF65-F5344CB8AC3E}">
        <p14:creationId xmlns:p14="http://schemas.microsoft.com/office/powerpoint/2010/main" val="287450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blinds(horizontal)">
                                      <p:cBhvr>
                                        <p:cTn id="10" dur="500"/>
                                        <p:tgtEl>
                                          <p:spTgt spid="5">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blinds(horizontal)">
                                      <p:cBhvr>
                                        <p:cTn id="13" dur="500"/>
                                        <p:tgtEl>
                                          <p:spTgt spid="5">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blinds(horizontal)">
                                      <p:cBhvr>
                                        <p:cTn id="16" dur="500"/>
                                        <p:tgtEl>
                                          <p:spTgt spid="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92120"/>
            <a:ext cx="8229600" cy="808038"/>
          </a:xfrm>
        </p:spPr>
        <p:txBody>
          <a:bodyPr/>
          <a:lstStyle/>
          <a:p>
            <a:r>
              <a:rPr lang="en-US" dirty="0" smtClean="0"/>
              <a:t>Compensation via Root Locus</a:t>
            </a:r>
            <a:endParaRPr lang="en-US" dirty="0"/>
          </a:p>
        </p:txBody>
      </p:sp>
      <p:sp>
        <p:nvSpPr>
          <p:cNvPr id="5" name="Rectangle 3"/>
          <p:cNvSpPr>
            <a:spLocks noGrp="1" noChangeArrowheads="1"/>
          </p:cNvSpPr>
          <p:nvPr>
            <p:ph idx="1"/>
          </p:nvPr>
        </p:nvSpPr>
        <p:spPr>
          <a:xfrm>
            <a:off x="1415143" y="973002"/>
            <a:ext cx="8305800" cy="2743200"/>
          </a:xfrm>
        </p:spPr>
        <p:txBody>
          <a:bodyPr>
            <a:normAutofit fontScale="92500" lnSpcReduction="10000"/>
          </a:bodyPr>
          <a:lstStyle/>
          <a:p>
            <a:pPr>
              <a:lnSpc>
                <a:spcPct val="95000"/>
              </a:lnSpc>
              <a:spcBef>
                <a:spcPct val="5000"/>
              </a:spcBef>
            </a:pPr>
            <a:r>
              <a:rPr lang="en-US" altLang="zh-CN" sz="2400" dirty="0">
                <a:latin typeface="Arial" pitchFamily="34" charset="0"/>
                <a:ea typeface="幼圆" pitchFamily="49" charset="-122"/>
              </a:rPr>
              <a:t>Performance measures in the </a:t>
            </a:r>
            <a:r>
              <a:rPr lang="en-US" altLang="zh-CN" sz="2400" dirty="0">
                <a:solidFill>
                  <a:schemeClr val="tx2"/>
                </a:solidFill>
                <a:latin typeface="Arial" pitchFamily="34" charset="0"/>
                <a:ea typeface="幼圆" pitchFamily="49" charset="-122"/>
              </a:rPr>
              <a:t>time domain</a:t>
            </a:r>
            <a:r>
              <a:rPr lang="en-US" altLang="zh-CN" sz="2400" dirty="0">
                <a:latin typeface="Arial" pitchFamily="34" charset="0"/>
                <a:ea typeface="幼圆" pitchFamily="49" charset="-122"/>
              </a:rPr>
              <a:t>: </a:t>
            </a:r>
          </a:p>
          <a:p>
            <a:pPr lvl="1" algn="just" eaLnBrk="0" hangingPunct="0">
              <a:lnSpc>
                <a:spcPct val="150000"/>
              </a:lnSpc>
              <a:spcBef>
                <a:spcPct val="30000"/>
              </a:spcBef>
              <a:buClr>
                <a:schemeClr val="accent2"/>
              </a:buClr>
            </a:pPr>
            <a:r>
              <a:rPr lang="en-US" altLang="zh-CN" dirty="0">
                <a:solidFill>
                  <a:srgbClr val="FF0000"/>
                </a:solidFill>
                <a:latin typeface="Arial" pitchFamily="34" charset="0"/>
                <a:ea typeface="幼圆" pitchFamily="49" charset="-122"/>
              </a:rPr>
              <a:t>Peak time;</a:t>
            </a:r>
          </a:p>
          <a:p>
            <a:pPr lvl="1" algn="just" eaLnBrk="0" hangingPunct="0">
              <a:lnSpc>
                <a:spcPct val="150000"/>
              </a:lnSpc>
              <a:spcBef>
                <a:spcPct val="30000"/>
              </a:spcBef>
              <a:buClr>
                <a:schemeClr val="accent2"/>
              </a:buClr>
            </a:pPr>
            <a:r>
              <a:rPr lang="en-US" altLang="zh-CN" dirty="0">
                <a:solidFill>
                  <a:srgbClr val="FF0000"/>
                </a:solidFill>
                <a:latin typeface="Arial" pitchFamily="34" charset="0"/>
                <a:ea typeface="幼圆" pitchFamily="49" charset="-122"/>
              </a:rPr>
              <a:t>Overshoot;</a:t>
            </a:r>
          </a:p>
          <a:p>
            <a:pPr lvl="1" algn="just" eaLnBrk="0" hangingPunct="0">
              <a:lnSpc>
                <a:spcPct val="150000"/>
              </a:lnSpc>
              <a:spcBef>
                <a:spcPct val="30000"/>
              </a:spcBef>
              <a:buClr>
                <a:schemeClr val="accent2"/>
              </a:buClr>
            </a:pPr>
            <a:r>
              <a:rPr lang="en-US" altLang="zh-CN" dirty="0">
                <a:solidFill>
                  <a:srgbClr val="FF0000"/>
                </a:solidFill>
                <a:latin typeface="Arial" pitchFamily="34" charset="0"/>
                <a:ea typeface="幼圆" pitchFamily="49" charset="-122"/>
              </a:rPr>
              <a:t>Settling time for a step input;</a:t>
            </a:r>
          </a:p>
          <a:p>
            <a:pPr lvl="1" algn="just" eaLnBrk="0" hangingPunct="0">
              <a:lnSpc>
                <a:spcPct val="150000"/>
              </a:lnSpc>
              <a:spcBef>
                <a:spcPct val="30000"/>
              </a:spcBef>
              <a:buClr>
                <a:schemeClr val="accent2"/>
              </a:buClr>
            </a:pPr>
            <a:r>
              <a:rPr lang="en-US" altLang="zh-CN" dirty="0">
                <a:solidFill>
                  <a:srgbClr val="FF0000"/>
                </a:solidFill>
                <a:latin typeface="Arial" pitchFamily="34" charset="0"/>
                <a:ea typeface="幼圆" pitchFamily="49" charset="-122"/>
              </a:rPr>
              <a:t>Steady-state error for test inputs</a:t>
            </a:r>
          </a:p>
        </p:txBody>
      </p:sp>
      <p:sp>
        <p:nvSpPr>
          <p:cNvPr id="6" name="Rectangle 23"/>
          <p:cNvSpPr>
            <a:spLocks noChangeArrowheads="1"/>
          </p:cNvSpPr>
          <p:nvPr/>
        </p:nvSpPr>
        <p:spPr bwMode="auto">
          <a:xfrm>
            <a:off x="1828800" y="3886200"/>
            <a:ext cx="8229600" cy="2123658"/>
          </a:xfrm>
          <a:prstGeom prst="rect">
            <a:avLst/>
          </a:prstGeom>
          <a:noFill/>
          <a:ln w="9525">
            <a:noFill/>
            <a:miter lim="800000"/>
            <a:headEnd/>
            <a:tailEnd/>
          </a:ln>
          <a:effectLst/>
        </p:spPr>
        <p:txBody>
          <a:bodyPr>
            <a:spAutoFit/>
          </a:bodyPr>
          <a:lstStyle/>
          <a:p>
            <a:pPr marL="342900" indent="-342900" algn="just" eaLnBrk="0" hangingPunct="0">
              <a:lnSpc>
                <a:spcPct val="80000"/>
              </a:lnSpc>
              <a:spcBef>
                <a:spcPct val="30000"/>
              </a:spcBef>
              <a:buClr>
                <a:schemeClr val="accent2"/>
              </a:buClr>
              <a:buFont typeface="Arial" pitchFamily="34" charset="0"/>
              <a:buChar char="•"/>
            </a:pPr>
            <a:r>
              <a:rPr lang="en-US" altLang="zh-CN" sz="2400" dirty="0">
                <a:latin typeface="Arial" pitchFamily="34" charset="0"/>
                <a:ea typeface="幼圆" pitchFamily="49" charset="-122"/>
              </a:rPr>
              <a:t>These performance specifications can be defined in terms of the desirable location of the poles and zeros of the closed-loop.</a:t>
            </a:r>
            <a:endParaRPr lang="en-US" altLang="zh-CN" sz="2400" dirty="0">
              <a:solidFill>
                <a:srgbClr val="FF0000"/>
              </a:solidFill>
              <a:latin typeface="Arial" pitchFamily="34" charset="0"/>
              <a:ea typeface="幼圆" pitchFamily="49" charset="-122"/>
            </a:endParaRPr>
          </a:p>
          <a:p>
            <a:pPr marL="342900" indent="-342900" algn="just" eaLnBrk="0" hangingPunct="0">
              <a:lnSpc>
                <a:spcPct val="80000"/>
              </a:lnSpc>
              <a:spcBef>
                <a:spcPct val="70000"/>
              </a:spcBef>
              <a:buClr>
                <a:schemeClr val="accent2"/>
              </a:buClr>
              <a:buFont typeface="Arial" pitchFamily="34" charset="0"/>
              <a:buChar char="•"/>
            </a:pPr>
            <a:r>
              <a:rPr lang="en-US" altLang="zh-CN" sz="2400" dirty="0">
                <a:latin typeface="Arial" pitchFamily="34" charset="0"/>
                <a:ea typeface="幼圆" pitchFamily="49" charset="-122"/>
              </a:rPr>
              <a:t>Root locus method can be used to find a suitable compensator </a:t>
            </a:r>
            <a:r>
              <a:rPr lang="en-US" altLang="zh-CN" sz="2400" i="1" dirty="0" err="1">
                <a:solidFill>
                  <a:srgbClr val="FF0000"/>
                </a:solidFill>
                <a:ea typeface="幼圆" pitchFamily="49" charset="-122"/>
              </a:rPr>
              <a:t>G</a:t>
            </a:r>
            <a:r>
              <a:rPr lang="en-US" altLang="zh-CN" sz="2400" i="1" baseline="-25000" dirty="0" err="1">
                <a:solidFill>
                  <a:srgbClr val="FF0000"/>
                </a:solidFill>
                <a:ea typeface="幼圆" pitchFamily="49" charset="-122"/>
              </a:rPr>
              <a:t>c</a:t>
            </a:r>
            <a:r>
              <a:rPr lang="en-US" altLang="zh-CN" sz="2400" dirty="0">
                <a:solidFill>
                  <a:srgbClr val="FF0000"/>
                </a:solidFill>
                <a:latin typeface="Arial" pitchFamily="34" charset="0"/>
                <a:ea typeface="幼圆" pitchFamily="49" charset="-122"/>
              </a:rPr>
              <a:t>(</a:t>
            </a:r>
            <a:r>
              <a:rPr lang="en-US" altLang="zh-CN" sz="2400" i="1" dirty="0">
                <a:solidFill>
                  <a:srgbClr val="FF0000"/>
                </a:solidFill>
                <a:ea typeface="幼圆" pitchFamily="49" charset="-122"/>
              </a:rPr>
              <a:t>s</a:t>
            </a:r>
            <a:r>
              <a:rPr lang="en-US" altLang="zh-CN" sz="2400" dirty="0">
                <a:solidFill>
                  <a:srgbClr val="FF0000"/>
                </a:solidFill>
                <a:latin typeface="Arial" pitchFamily="34" charset="0"/>
                <a:ea typeface="幼圆" pitchFamily="49" charset="-122"/>
              </a:rPr>
              <a:t>)</a:t>
            </a:r>
            <a:r>
              <a:rPr lang="en-US" altLang="zh-CN" sz="2400" dirty="0">
                <a:latin typeface="Arial" pitchFamily="34" charset="0"/>
                <a:ea typeface="幼圆" pitchFamily="49" charset="-122"/>
              </a:rPr>
              <a:t> so that the resultant root locus results in the desired closed-loop root configuration.  </a:t>
            </a:r>
          </a:p>
        </p:txBody>
      </p:sp>
    </p:spTree>
    <p:extLst>
      <p:ext uri="{BB962C8B-B14F-4D97-AF65-F5344CB8AC3E}">
        <p14:creationId xmlns:p14="http://schemas.microsoft.com/office/powerpoint/2010/main" val="254154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81200" y="92120"/>
            <a:ext cx="8229600" cy="808038"/>
          </a:xfrm>
        </p:spPr>
        <p:txBody>
          <a:bodyPr/>
          <a:lstStyle/>
          <a:p>
            <a:r>
              <a:rPr lang="en-US" dirty="0" smtClean="0"/>
              <a:t>Compensation via Root Locus</a:t>
            </a:r>
            <a:endParaRPr lang="en-US" dirty="0"/>
          </a:p>
        </p:txBody>
      </p:sp>
      <p:sp>
        <p:nvSpPr>
          <p:cNvPr id="7" name="Content Placeholder 6"/>
          <p:cNvSpPr>
            <a:spLocks noGrp="1"/>
          </p:cNvSpPr>
          <p:nvPr>
            <p:ph idx="1"/>
          </p:nvPr>
        </p:nvSpPr>
        <p:spPr>
          <a:xfrm>
            <a:off x="0" y="1066800"/>
            <a:ext cx="11872686" cy="5410200"/>
          </a:xfrm>
        </p:spPr>
        <p:txBody>
          <a:bodyPr>
            <a:normAutofit/>
          </a:bodyPr>
          <a:lstStyle/>
          <a:p>
            <a:pPr algn="just"/>
            <a:r>
              <a:rPr lang="en-US" dirty="0"/>
              <a:t>The design by the root-locus method is based on reshaping the root locus of the system by adding poles and zeros to the system’s open-loop transfer function and forcing the root loci to pass through desired closed-loop poles in the s plane.</a:t>
            </a:r>
          </a:p>
          <a:p>
            <a:pPr algn="just"/>
            <a:endParaRPr lang="en-US" dirty="0"/>
          </a:p>
          <a:p>
            <a:pPr algn="just"/>
            <a:r>
              <a:rPr lang="en-US" dirty="0"/>
              <a:t>The characteristic of the root-locus design is its being based on the assumption that the closed-loop system has a pair of dominant closed-loop poles.</a:t>
            </a:r>
          </a:p>
          <a:p>
            <a:pPr algn="just"/>
            <a:endParaRPr lang="en-US" dirty="0"/>
          </a:p>
          <a:p>
            <a:pPr algn="just"/>
            <a:r>
              <a:rPr lang="en-US" dirty="0"/>
              <a:t>This means that the effects of zeros and additional poles do not affect the response characteristics very much.</a:t>
            </a:r>
          </a:p>
        </p:txBody>
      </p:sp>
    </p:spTree>
    <p:extLst>
      <p:ext uri="{BB962C8B-B14F-4D97-AF65-F5344CB8AC3E}">
        <p14:creationId xmlns:p14="http://schemas.microsoft.com/office/powerpoint/2010/main" val="60209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blinds(horizontal)">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blinds(horizontal)">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68362"/>
          </a:xfrm>
        </p:spPr>
        <p:txBody>
          <a:bodyPr>
            <a:normAutofit fontScale="90000"/>
          </a:bodyPr>
          <a:lstStyle/>
          <a:p>
            <a:r>
              <a:rPr lang="en-US" dirty="0" smtClean="0">
                <a:latin typeface="Arial Black" panose="020B0A04020102020204" pitchFamily="34" charset="0"/>
              </a:rPr>
              <a:t>Compensator Configurations</a:t>
            </a:r>
            <a:endParaRPr lang="en-US" dirty="0">
              <a:latin typeface="Arial Black" panose="020B0A04020102020204" pitchFamily="34" charset="0"/>
            </a:endParaRPr>
          </a:p>
        </p:txBody>
      </p:sp>
      <p:sp>
        <p:nvSpPr>
          <p:cNvPr id="3" name="Content Placeholder 2"/>
          <p:cNvSpPr>
            <a:spLocks noGrp="1"/>
          </p:cNvSpPr>
          <p:nvPr>
            <p:ph idx="1"/>
          </p:nvPr>
        </p:nvSpPr>
        <p:spPr>
          <a:xfrm>
            <a:off x="261257" y="1143001"/>
            <a:ext cx="10178143" cy="4525963"/>
          </a:xfrm>
        </p:spPr>
        <p:txBody>
          <a:bodyPr>
            <a:noAutofit/>
          </a:bodyPr>
          <a:lstStyle/>
          <a:p>
            <a:pPr algn="just"/>
            <a:r>
              <a:rPr lang="en-US" sz="3200" b="1" dirty="0"/>
              <a:t>Compensation schemes commonly used for feedback control systems are:</a:t>
            </a:r>
          </a:p>
          <a:p>
            <a:pPr algn="just"/>
            <a:endParaRPr lang="en-US" sz="3200" b="1" dirty="0"/>
          </a:p>
          <a:p>
            <a:pPr lvl="1" algn="just"/>
            <a:r>
              <a:rPr lang="en-US" sz="2800" b="1" dirty="0"/>
              <a:t>Series Compensation</a:t>
            </a:r>
          </a:p>
          <a:p>
            <a:pPr lvl="1" algn="just"/>
            <a:endParaRPr lang="en-US" sz="2800" b="1" dirty="0"/>
          </a:p>
          <a:p>
            <a:pPr lvl="1" algn="just"/>
            <a:endParaRPr lang="en-US" sz="2800" b="1" dirty="0"/>
          </a:p>
          <a:p>
            <a:pPr lvl="1" algn="just"/>
            <a:endParaRPr lang="en-US" sz="2800" b="1" dirty="0" smtClean="0"/>
          </a:p>
          <a:p>
            <a:pPr lvl="1" algn="just"/>
            <a:endParaRPr lang="en-US" sz="2800" b="1" dirty="0"/>
          </a:p>
          <a:p>
            <a:pPr lvl="1" algn="just"/>
            <a:endParaRPr lang="en-US" sz="2800" b="1" dirty="0"/>
          </a:p>
          <a:p>
            <a:pPr lvl="1" algn="just"/>
            <a:r>
              <a:rPr lang="en-US" sz="2800" b="1" dirty="0"/>
              <a:t>Parallel Compensation</a:t>
            </a:r>
          </a:p>
        </p:txBody>
      </p:sp>
      <p:pic>
        <p:nvPicPr>
          <p:cNvPr id="130050" name="Picture 2"/>
          <p:cNvPicPr>
            <a:picLocks noChangeAspect="1" noChangeArrowheads="1"/>
          </p:cNvPicPr>
          <p:nvPr/>
        </p:nvPicPr>
        <p:blipFill>
          <a:blip r:embed="rId2"/>
          <a:srcRect/>
          <a:stretch>
            <a:fillRect/>
          </a:stretch>
        </p:blipFill>
        <p:spPr bwMode="auto">
          <a:xfrm>
            <a:off x="5705060" y="1748971"/>
            <a:ext cx="5957170" cy="1981200"/>
          </a:xfrm>
          <a:prstGeom prst="rect">
            <a:avLst/>
          </a:prstGeom>
          <a:noFill/>
          <a:ln w="9525">
            <a:noFill/>
            <a:miter lim="800000"/>
            <a:headEnd/>
            <a:tailEnd/>
          </a:ln>
          <a:effectLst/>
        </p:spPr>
      </p:pic>
      <p:pic>
        <p:nvPicPr>
          <p:cNvPr id="130051" name="Picture 3"/>
          <p:cNvPicPr>
            <a:picLocks noChangeAspect="1" noChangeArrowheads="1"/>
          </p:cNvPicPr>
          <p:nvPr/>
        </p:nvPicPr>
        <p:blipFill>
          <a:blip r:embed="rId3"/>
          <a:srcRect/>
          <a:stretch>
            <a:fillRect/>
          </a:stretch>
        </p:blipFill>
        <p:spPr bwMode="auto">
          <a:xfrm>
            <a:off x="5619749" y="4093029"/>
            <a:ext cx="6408195" cy="2419692"/>
          </a:xfrm>
          <a:prstGeom prst="rect">
            <a:avLst/>
          </a:prstGeom>
          <a:noFill/>
          <a:ln w="9525">
            <a:noFill/>
            <a:miter lim="800000"/>
            <a:headEnd/>
            <a:tailEnd/>
          </a:ln>
          <a:effectLst/>
        </p:spPr>
      </p:pic>
    </p:spTree>
    <p:extLst>
      <p:ext uri="{BB962C8B-B14F-4D97-AF65-F5344CB8AC3E}">
        <p14:creationId xmlns:p14="http://schemas.microsoft.com/office/powerpoint/2010/main" val="107419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30050"/>
                                        </p:tgtEl>
                                        <p:attrNameLst>
                                          <p:attrName>style.visibility</p:attrName>
                                        </p:attrNameLst>
                                      </p:cBhvr>
                                      <p:to>
                                        <p:strVal val="visible"/>
                                      </p:to>
                                    </p:set>
                                    <p:animEffect transition="in" filter="blinds(horizontal)">
                                      <p:cBhvr>
                                        <p:cTn id="10" dur="500"/>
                                        <p:tgtEl>
                                          <p:spTgt spid="13005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blinds(horizontal)">
                                      <p:cBhvr>
                                        <p:cTn id="15" dur="500"/>
                                        <p:tgtEl>
                                          <p:spTgt spid="3">
                                            <p:txEl>
                                              <p:pRg st="8" end="8"/>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30051"/>
                                        </p:tgtEl>
                                        <p:attrNameLst>
                                          <p:attrName>style.visibility</p:attrName>
                                        </p:attrNameLst>
                                      </p:cBhvr>
                                      <p:to>
                                        <p:strVal val="visible"/>
                                      </p:to>
                                    </p:set>
                                    <p:animEffect transition="in" filter="blinds(horizontal)">
                                      <p:cBhvr>
                                        <p:cTn id="18" dur="500"/>
                                        <p:tgtEl>
                                          <p:spTgt spid="130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0"/>
            <a:ext cx="8229600" cy="868362"/>
          </a:xfrm>
        </p:spPr>
        <p:txBody>
          <a:bodyPr>
            <a:normAutofit fontScale="90000"/>
          </a:bodyPr>
          <a:lstStyle/>
          <a:p>
            <a:r>
              <a:rPr lang="en-US" dirty="0" smtClean="0">
                <a:latin typeface="Arial Black" panose="020B0A04020102020204" pitchFamily="34" charset="0"/>
              </a:rPr>
              <a:t>Compensator Configurations</a:t>
            </a:r>
            <a:endParaRPr lang="en-US" dirty="0">
              <a:latin typeface="Arial Black" panose="020B0A04020102020204" pitchFamily="34" charset="0"/>
            </a:endParaRPr>
          </a:p>
        </p:txBody>
      </p:sp>
      <p:sp>
        <p:nvSpPr>
          <p:cNvPr id="3" name="Content Placeholder 2"/>
          <p:cNvSpPr>
            <a:spLocks noGrp="1"/>
          </p:cNvSpPr>
          <p:nvPr>
            <p:ph idx="1"/>
          </p:nvPr>
        </p:nvSpPr>
        <p:spPr>
          <a:xfrm>
            <a:off x="1600200" y="1143000"/>
            <a:ext cx="8839200" cy="5105400"/>
          </a:xfrm>
        </p:spPr>
        <p:txBody>
          <a:bodyPr>
            <a:normAutofit/>
          </a:bodyPr>
          <a:lstStyle/>
          <a:p>
            <a:pPr algn="just">
              <a:lnSpc>
                <a:spcPct val="150000"/>
              </a:lnSpc>
            </a:pPr>
            <a:r>
              <a:rPr lang="en-US" sz="2600" dirty="0"/>
              <a:t>The choice between series compensation and parallel compensation depends on </a:t>
            </a:r>
          </a:p>
          <a:p>
            <a:pPr lvl="1" algn="just">
              <a:lnSpc>
                <a:spcPct val="150000"/>
              </a:lnSpc>
            </a:pPr>
            <a:r>
              <a:rPr lang="en-US" dirty="0"/>
              <a:t>the nature of the signals </a:t>
            </a:r>
          </a:p>
          <a:p>
            <a:pPr lvl="1" algn="just">
              <a:lnSpc>
                <a:spcPct val="150000"/>
              </a:lnSpc>
            </a:pPr>
            <a:r>
              <a:rPr lang="en-US" dirty="0"/>
              <a:t>the power levels at various points</a:t>
            </a:r>
          </a:p>
          <a:p>
            <a:pPr lvl="1" algn="just">
              <a:lnSpc>
                <a:spcPct val="150000"/>
              </a:lnSpc>
            </a:pPr>
            <a:r>
              <a:rPr lang="en-US" dirty="0"/>
              <a:t>available components</a:t>
            </a:r>
          </a:p>
          <a:p>
            <a:pPr lvl="1" algn="just">
              <a:lnSpc>
                <a:spcPct val="150000"/>
              </a:lnSpc>
            </a:pPr>
            <a:r>
              <a:rPr lang="en-US" dirty="0"/>
              <a:t>the designer’s experience</a:t>
            </a:r>
          </a:p>
          <a:p>
            <a:pPr lvl="1" algn="just">
              <a:lnSpc>
                <a:spcPct val="150000"/>
              </a:lnSpc>
            </a:pPr>
            <a:r>
              <a:rPr lang="en-US" dirty="0"/>
              <a:t> economic considerations  and so on.</a:t>
            </a:r>
          </a:p>
        </p:txBody>
      </p:sp>
    </p:spTree>
    <p:extLst>
      <p:ext uri="{BB962C8B-B14F-4D97-AF65-F5344CB8AC3E}">
        <p14:creationId xmlns:p14="http://schemas.microsoft.com/office/powerpoint/2010/main" val="60422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Black" panose="020B0A04020102020204" pitchFamily="34" charset="0"/>
              </a:rPr>
              <a:t>Commonly Used Compensators</a:t>
            </a:r>
            <a:endParaRPr lang="en-US" dirty="0">
              <a:latin typeface="Arial Black" panose="020B0A04020102020204" pitchFamily="34" charset="0"/>
            </a:endParaRPr>
          </a:p>
        </p:txBody>
      </p:sp>
      <p:sp>
        <p:nvSpPr>
          <p:cNvPr id="3" name="Content Placeholder 2"/>
          <p:cNvSpPr>
            <a:spLocks noGrp="1"/>
          </p:cNvSpPr>
          <p:nvPr>
            <p:ph idx="1"/>
          </p:nvPr>
        </p:nvSpPr>
        <p:spPr>
          <a:xfrm>
            <a:off x="838200" y="2213202"/>
            <a:ext cx="10515600" cy="4351338"/>
          </a:xfrm>
        </p:spPr>
        <p:txBody>
          <a:bodyPr>
            <a:normAutofit/>
          </a:bodyPr>
          <a:lstStyle/>
          <a:p>
            <a:pPr algn="just"/>
            <a:r>
              <a:rPr lang="en-US" sz="4000" b="1" dirty="0"/>
              <a:t>Among the many kinds of compensators, widely employed compensators are the</a:t>
            </a:r>
          </a:p>
          <a:p>
            <a:pPr lvl="1">
              <a:lnSpc>
                <a:spcPct val="150000"/>
              </a:lnSpc>
            </a:pPr>
            <a:r>
              <a:rPr lang="en-US" sz="3600" b="1" dirty="0"/>
              <a:t>lead </a:t>
            </a:r>
            <a:r>
              <a:rPr lang="en-US" sz="3600" b="1" dirty="0" smtClean="0"/>
              <a:t>compensators</a:t>
            </a:r>
          </a:p>
          <a:p>
            <a:pPr lvl="1">
              <a:lnSpc>
                <a:spcPct val="150000"/>
              </a:lnSpc>
            </a:pPr>
            <a:r>
              <a:rPr lang="en-US" sz="3600" b="1" dirty="0" smtClean="0"/>
              <a:t>lag compensators</a:t>
            </a:r>
          </a:p>
          <a:p>
            <a:pPr lvl="1">
              <a:lnSpc>
                <a:spcPct val="150000"/>
              </a:lnSpc>
            </a:pPr>
            <a:r>
              <a:rPr lang="en-US" sz="3600" b="1" dirty="0" smtClean="0"/>
              <a:t>lag–lead compensators</a:t>
            </a:r>
          </a:p>
        </p:txBody>
      </p:sp>
    </p:spTree>
    <p:extLst>
      <p:ext uri="{BB962C8B-B14F-4D97-AF65-F5344CB8AC3E}">
        <p14:creationId xmlns:p14="http://schemas.microsoft.com/office/powerpoint/2010/main" val="333232650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Black" panose="020B0A04020102020204" pitchFamily="34" charset="0"/>
              </a:rPr>
              <a:t>Commonly Used Compensators</a:t>
            </a:r>
            <a:endParaRPr lang="en-US" dirty="0">
              <a:latin typeface="Arial Black" panose="020B0A04020102020204" pitchFamily="34" charset="0"/>
            </a:endParaRPr>
          </a:p>
        </p:txBody>
      </p:sp>
      <p:sp>
        <p:nvSpPr>
          <p:cNvPr id="3" name="Content Placeholder 2"/>
          <p:cNvSpPr>
            <a:spLocks noGrp="1"/>
          </p:cNvSpPr>
          <p:nvPr>
            <p:ph idx="1"/>
          </p:nvPr>
        </p:nvSpPr>
        <p:spPr>
          <a:xfrm>
            <a:off x="838200" y="1690688"/>
            <a:ext cx="10515600" cy="4351338"/>
          </a:xfrm>
        </p:spPr>
        <p:txBody>
          <a:bodyPr>
            <a:noAutofit/>
          </a:bodyPr>
          <a:lstStyle/>
          <a:p>
            <a:pPr lvl="1">
              <a:lnSpc>
                <a:spcPct val="150000"/>
              </a:lnSpc>
            </a:pPr>
            <a:r>
              <a:rPr lang="en-US" sz="4000" b="1" dirty="0" smtClean="0"/>
              <a:t>lag–lead compensators</a:t>
            </a:r>
          </a:p>
          <a:p>
            <a:pPr lvl="2" algn="just"/>
            <a:r>
              <a:rPr lang="en-US" sz="3600" b="1" dirty="0"/>
              <a:t>In a lag–lead network</a:t>
            </a:r>
            <a:r>
              <a:rPr lang="en-US" sz="3600" b="1" dirty="0" smtClean="0"/>
              <a:t>, both </a:t>
            </a:r>
            <a:r>
              <a:rPr lang="en-US" sz="3600" b="1" dirty="0"/>
              <a:t>phase lag and phase lead occur in the output </a:t>
            </a:r>
            <a:r>
              <a:rPr lang="en-US" sz="3600" b="1" dirty="0">
                <a:solidFill>
                  <a:srgbClr val="FF0000"/>
                </a:solidFill>
              </a:rPr>
              <a:t>but in different frequency </a:t>
            </a:r>
            <a:r>
              <a:rPr lang="en-US" sz="3600" b="1" dirty="0" smtClean="0">
                <a:solidFill>
                  <a:srgbClr val="FF0000"/>
                </a:solidFill>
              </a:rPr>
              <a:t>regions.</a:t>
            </a:r>
          </a:p>
          <a:p>
            <a:pPr lvl="2" algn="just"/>
            <a:endParaRPr lang="en-US" b="1" dirty="0"/>
          </a:p>
          <a:p>
            <a:pPr lvl="2" algn="just"/>
            <a:r>
              <a:rPr lang="en-US" sz="3600" b="1" dirty="0" smtClean="0"/>
              <a:t>Phase </a:t>
            </a:r>
            <a:r>
              <a:rPr lang="en-US" sz="3600" b="1" dirty="0"/>
              <a:t>lag occurs in the low-frequency region and phase lead occurs in the </a:t>
            </a:r>
            <a:r>
              <a:rPr lang="en-US" sz="3600" b="1" dirty="0" smtClean="0"/>
              <a:t>high-frequency region</a:t>
            </a:r>
            <a:r>
              <a:rPr lang="en-US" sz="3600" b="1" dirty="0"/>
              <a:t>.</a:t>
            </a:r>
            <a:endParaRPr lang="en-US" sz="3600" b="1" dirty="0" smtClean="0"/>
          </a:p>
        </p:txBody>
      </p:sp>
    </p:spTree>
    <p:extLst>
      <p:ext uri="{BB962C8B-B14F-4D97-AF65-F5344CB8AC3E}">
        <p14:creationId xmlns:p14="http://schemas.microsoft.com/office/powerpoint/2010/main" val="251755625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dirty="0">
                <a:latin typeface="Arial Black" panose="020B0A04020102020204" pitchFamily="34" charset="0"/>
              </a:rPr>
              <a:t>Compensators</a:t>
            </a:r>
          </a:p>
        </p:txBody>
      </p:sp>
      <p:sp>
        <p:nvSpPr>
          <p:cNvPr id="3" name="Content Placeholder 2"/>
          <p:cNvSpPr>
            <a:spLocks noGrp="1"/>
          </p:cNvSpPr>
          <p:nvPr>
            <p:ph idx="1"/>
          </p:nvPr>
        </p:nvSpPr>
        <p:spPr>
          <a:xfrm>
            <a:off x="152400" y="1185568"/>
            <a:ext cx="11821886" cy="4114800"/>
          </a:xfrm>
        </p:spPr>
        <p:txBody>
          <a:bodyPr>
            <a:normAutofit/>
          </a:bodyPr>
          <a:lstStyle/>
          <a:p>
            <a:pPr algn="just">
              <a:buFont typeface="Arial" panose="020B0604020202020204" pitchFamily="34" charset="0"/>
              <a:buChar char="•"/>
            </a:pPr>
            <a:r>
              <a:rPr lang="en-US" sz="3200" b="1" dirty="0" smtClean="0"/>
              <a:t>Using </a:t>
            </a:r>
            <a:r>
              <a:rPr lang="en-US" sz="3200" b="1" dirty="0"/>
              <a:t>root locus techniques, we have seen how </a:t>
            </a:r>
            <a:r>
              <a:rPr lang="en-US" sz="3200" b="1" dirty="0" smtClean="0"/>
              <a:t>the pole </a:t>
            </a:r>
            <a:r>
              <a:rPr lang="en-US" sz="3200" b="1" dirty="0"/>
              <a:t>positions of a closed loop can be adjusted </a:t>
            </a:r>
            <a:r>
              <a:rPr lang="en-US" sz="3200" b="1" dirty="0" smtClean="0"/>
              <a:t>by varying </a:t>
            </a:r>
            <a:r>
              <a:rPr lang="en-US" sz="3200" b="1" dirty="0"/>
              <a:t>a parameter</a:t>
            </a:r>
          </a:p>
        </p:txBody>
      </p:sp>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149</a:t>
            </a:fld>
            <a:endParaRPr lang="en-US">
              <a:solidFill>
                <a:srgbClr val="40458C"/>
              </a:solidFill>
            </a:endParaRPr>
          </a:p>
        </p:txBody>
      </p:sp>
      <p:pic>
        <p:nvPicPr>
          <p:cNvPr id="8" name="Picture 7"/>
          <p:cNvPicPr>
            <a:picLocks noChangeAspect="1"/>
          </p:cNvPicPr>
          <p:nvPr/>
        </p:nvPicPr>
        <p:blipFill>
          <a:blip r:embed="rId2"/>
          <a:stretch>
            <a:fillRect/>
          </a:stretch>
        </p:blipFill>
        <p:spPr>
          <a:xfrm>
            <a:off x="1698485" y="3176307"/>
            <a:ext cx="8729715" cy="3545168"/>
          </a:xfrm>
          <a:prstGeom prst="rect">
            <a:avLst/>
          </a:prstGeom>
        </p:spPr>
      </p:pic>
    </p:spTree>
    <p:extLst>
      <p:ext uri="{BB962C8B-B14F-4D97-AF65-F5344CB8AC3E}">
        <p14:creationId xmlns:p14="http://schemas.microsoft.com/office/powerpoint/2010/main" val="342075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746" y="2011005"/>
            <a:ext cx="11802792" cy="3517598"/>
          </a:xfrm>
        </p:spPr>
        <p:txBody>
          <a:bodyPr>
            <a:normAutofit/>
          </a:bodyPr>
          <a:lstStyle/>
          <a:p>
            <a:r>
              <a:rPr lang="en-US" dirty="0" smtClean="0">
                <a:latin typeface="Arial Black" panose="020B0A04020102020204" pitchFamily="34" charset="0"/>
              </a:rPr>
              <a:t>Some more examples</a:t>
            </a:r>
            <a:br>
              <a:rPr lang="en-US" dirty="0" smtClean="0">
                <a:latin typeface="Arial Black" panose="020B0A04020102020204" pitchFamily="34" charset="0"/>
              </a:rPr>
            </a:br>
            <a:r>
              <a:rPr lang="en-US" dirty="0" smtClean="0">
                <a:latin typeface="Arial Black" panose="020B0A04020102020204" pitchFamily="34" charset="0"/>
              </a:rPr>
              <a:t>on recognizing feedback topology</a:t>
            </a:r>
            <a:br>
              <a:rPr lang="en-US" dirty="0" smtClean="0">
                <a:latin typeface="Arial Black" panose="020B0A04020102020204" pitchFamily="34" charset="0"/>
              </a:rPr>
            </a:br>
            <a:endParaRPr lang="en-US" dirty="0">
              <a:latin typeface="Arial Black" panose="020B0A04020102020204" pitchFamily="34" charset="0"/>
            </a:endParaRPr>
          </a:p>
        </p:txBody>
      </p:sp>
    </p:spTree>
    <p:extLst>
      <p:ext uri="{BB962C8B-B14F-4D97-AF65-F5344CB8AC3E}">
        <p14:creationId xmlns:p14="http://schemas.microsoft.com/office/powerpoint/2010/main" val="213109231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801445" cy="1143000"/>
          </a:xfrm>
        </p:spPr>
        <p:txBody>
          <a:bodyPr>
            <a:normAutofit fontScale="90000"/>
          </a:bodyPr>
          <a:lstStyle/>
          <a:p>
            <a:r>
              <a:rPr lang="en-US" sz="4000" dirty="0" smtClean="0">
                <a:solidFill>
                  <a:srgbClr val="C00000"/>
                </a:solidFill>
                <a:latin typeface="Arial Black" panose="020B0A04020102020204" pitchFamily="34" charset="0"/>
              </a:rPr>
              <a:t>Closed Loop Designed Using Root Locus</a:t>
            </a:r>
            <a:endParaRPr lang="en-US" sz="4000" dirty="0">
              <a:solidFill>
                <a:srgbClr val="C00000"/>
              </a:solidFill>
              <a:latin typeface="Arial Black" panose="020B0A04020102020204" pitchFamily="34" charset="0"/>
            </a:endParaRPr>
          </a:p>
        </p:txBody>
      </p:sp>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150</a:t>
            </a:fld>
            <a:endParaRPr lang="en-US">
              <a:solidFill>
                <a:srgbClr val="40458C"/>
              </a:solidFill>
            </a:endParaRPr>
          </a:p>
        </p:txBody>
      </p:sp>
      <p:pic>
        <p:nvPicPr>
          <p:cNvPr id="4" name="Picture 3"/>
          <p:cNvPicPr>
            <a:picLocks noChangeAspect="1"/>
          </p:cNvPicPr>
          <p:nvPr/>
        </p:nvPicPr>
        <p:blipFill>
          <a:blip r:embed="rId2"/>
          <a:stretch>
            <a:fillRect/>
          </a:stretch>
        </p:blipFill>
        <p:spPr>
          <a:xfrm>
            <a:off x="744545" y="1147762"/>
            <a:ext cx="9342430" cy="5340124"/>
          </a:xfrm>
          <a:prstGeom prst="rect">
            <a:avLst/>
          </a:prstGeom>
        </p:spPr>
      </p:pic>
    </p:spTree>
    <p:extLst>
      <p:ext uri="{BB962C8B-B14F-4D97-AF65-F5344CB8AC3E}">
        <p14:creationId xmlns:p14="http://schemas.microsoft.com/office/powerpoint/2010/main" val="393149227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28914"/>
          </a:xfrm>
        </p:spPr>
        <p:txBody>
          <a:bodyPr/>
          <a:lstStyle/>
          <a:p>
            <a:r>
              <a:rPr lang="en-US" sz="4000" dirty="0" smtClean="0">
                <a:solidFill>
                  <a:srgbClr val="C00000"/>
                </a:solidFill>
                <a:latin typeface="Arial Black" panose="020B0A04020102020204" pitchFamily="34" charset="0"/>
              </a:rPr>
              <a:t>General Effect of Addition of Poles</a:t>
            </a:r>
            <a:endParaRPr lang="en-US" sz="4000" dirty="0">
              <a:solidFill>
                <a:srgbClr val="C00000"/>
              </a:solidFill>
              <a:latin typeface="Arial Black" panose="020B0A04020102020204" pitchFamily="34" charset="0"/>
            </a:endParaRPr>
          </a:p>
        </p:txBody>
      </p:sp>
      <p:pic>
        <p:nvPicPr>
          <p:cNvPr id="6" name="Content Placeholder 5"/>
          <p:cNvPicPr>
            <a:picLocks noGrp="1" noChangeAspect="1"/>
          </p:cNvPicPr>
          <p:nvPr>
            <p:ph idx="1"/>
          </p:nvPr>
        </p:nvPicPr>
        <p:blipFill>
          <a:blip r:embed="rId2"/>
          <a:stretch>
            <a:fillRect/>
          </a:stretch>
        </p:blipFill>
        <p:spPr>
          <a:xfrm>
            <a:off x="781267" y="1234971"/>
            <a:ext cx="9734333" cy="5486503"/>
          </a:xfrm>
          <a:prstGeom prst="rect">
            <a:avLst/>
          </a:prstGeom>
        </p:spPr>
      </p:pic>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151</a:t>
            </a:fld>
            <a:endParaRPr lang="en-US">
              <a:solidFill>
                <a:srgbClr val="40458C"/>
              </a:solidFill>
            </a:endParaRPr>
          </a:p>
        </p:txBody>
      </p:sp>
      <p:cxnSp>
        <p:nvCxnSpPr>
          <p:cNvPr id="4" name="Straight Arrow Connector 3"/>
          <p:cNvCxnSpPr/>
          <p:nvPr/>
        </p:nvCxnSpPr>
        <p:spPr>
          <a:xfrm flipV="1">
            <a:off x="4992914" y="4136571"/>
            <a:ext cx="478972" cy="3338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5009804" y="4776457"/>
            <a:ext cx="462082" cy="3377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8411028" y="3421351"/>
            <a:ext cx="994229" cy="83990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411028" y="5114166"/>
            <a:ext cx="1197429" cy="9361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1899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914400"/>
          </a:xfrm>
        </p:spPr>
        <p:txBody>
          <a:bodyPr/>
          <a:lstStyle/>
          <a:p>
            <a:r>
              <a:rPr lang="en-US" sz="4000" dirty="0">
                <a:solidFill>
                  <a:srgbClr val="C00000"/>
                </a:solidFill>
                <a:latin typeface="Arial Black" panose="020B0A04020102020204" pitchFamily="34" charset="0"/>
              </a:rPr>
              <a:t>General Effect of Addition of </a:t>
            </a:r>
            <a:r>
              <a:rPr lang="en-US" sz="4000" dirty="0" smtClean="0">
                <a:solidFill>
                  <a:srgbClr val="C00000"/>
                </a:solidFill>
                <a:latin typeface="Arial Black" panose="020B0A04020102020204" pitchFamily="34" charset="0"/>
              </a:rPr>
              <a:t>Zeros</a:t>
            </a:r>
            <a:endParaRPr lang="en-US" sz="4000" dirty="0">
              <a:solidFill>
                <a:srgbClr val="C00000"/>
              </a:solidFill>
              <a:latin typeface="Arial Black" panose="020B0A04020102020204" pitchFamily="34" charset="0"/>
            </a:endParaRPr>
          </a:p>
        </p:txBody>
      </p:sp>
      <p:pic>
        <p:nvPicPr>
          <p:cNvPr id="6" name="Content Placeholder 5"/>
          <p:cNvPicPr>
            <a:picLocks noGrp="1" noChangeAspect="1"/>
          </p:cNvPicPr>
          <p:nvPr>
            <p:ph idx="1"/>
          </p:nvPr>
        </p:nvPicPr>
        <p:blipFill>
          <a:blip r:embed="rId2"/>
          <a:stretch>
            <a:fillRect/>
          </a:stretch>
        </p:blipFill>
        <p:spPr>
          <a:xfrm>
            <a:off x="740229" y="1032464"/>
            <a:ext cx="10072698" cy="5725703"/>
          </a:xfrm>
          <a:prstGeom prst="rect">
            <a:avLst/>
          </a:prstGeom>
        </p:spPr>
      </p:pic>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152</a:t>
            </a:fld>
            <a:endParaRPr lang="en-US">
              <a:solidFill>
                <a:srgbClr val="40458C"/>
              </a:solidFill>
            </a:endParaRPr>
          </a:p>
        </p:txBody>
      </p:sp>
    </p:spTree>
    <p:extLst>
      <p:ext uri="{BB962C8B-B14F-4D97-AF65-F5344CB8AC3E}">
        <p14:creationId xmlns:p14="http://schemas.microsoft.com/office/powerpoint/2010/main" val="31993415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743" y="0"/>
            <a:ext cx="11248571" cy="1143000"/>
          </a:xfrm>
        </p:spPr>
        <p:txBody>
          <a:bodyPr>
            <a:normAutofit/>
          </a:bodyPr>
          <a:lstStyle/>
          <a:p>
            <a:r>
              <a:rPr lang="en-US" sz="3600" dirty="0">
                <a:latin typeface="Arial Black" panose="020B0A04020102020204" pitchFamily="34" charset="0"/>
              </a:rPr>
              <a:t>Effect of Addition of Poles on Root Locus</a:t>
            </a:r>
          </a:p>
        </p:txBody>
      </p:sp>
      <p:sp>
        <p:nvSpPr>
          <p:cNvPr id="3" name="Content Placeholder 2"/>
          <p:cNvSpPr>
            <a:spLocks noGrp="1"/>
          </p:cNvSpPr>
          <p:nvPr>
            <p:ph idx="1"/>
          </p:nvPr>
        </p:nvSpPr>
        <p:spPr>
          <a:xfrm>
            <a:off x="464457" y="2869067"/>
            <a:ext cx="11030857" cy="1920648"/>
          </a:xfrm>
        </p:spPr>
        <p:txBody>
          <a:bodyPr>
            <a:noAutofit/>
          </a:bodyPr>
          <a:lstStyle/>
          <a:p>
            <a:pPr marL="0" indent="0" algn="just">
              <a:buNone/>
            </a:pPr>
            <a:r>
              <a:rPr lang="en-US" sz="4400" dirty="0"/>
              <a:t>The addition of a pole to the open-loop transfer function has the effect of pulling the root locus to the right, tending to lower the system’s relative stability and to slow down the settling of the response.</a:t>
            </a:r>
          </a:p>
        </p:txBody>
      </p:sp>
    </p:spTree>
    <p:extLst>
      <p:ext uri="{BB962C8B-B14F-4D97-AF65-F5344CB8AC3E}">
        <p14:creationId xmlns:p14="http://schemas.microsoft.com/office/powerpoint/2010/main" val="173706358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2583543" y="228601"/>
            <a:ext cx="633284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sz="3200" dirty="0">
                <a:solidFill>
                  <a:srgbClr val="006666"/>
                </a:solidFill>
                <a:latin typeface="Arial Black" panose="020B0A04020102020204" pitchFamily="34" charset="0"/>
              </a:rPr>
              <a:t>Effect of Addition of poles</a:t>
            </a:r>
          </a:p>
        </p:txBody>
      </p:sp>
      <p:pic>
        <p:nvPicPr>
          <p:cNvPr id="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9717" t="7478" r="7403" b="1297"/>
          <a:stretch>
            <a:fillRect/>
          </a:stretch>
        </p:blipFill>
        <p:spPr bwMode="auto">
          <a:xfrm>
            <a:off x="6172200" y="2819400"/>
            <a:ext cx="44958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0752" name="Object 32"/>
          <p:cNvGraphicFramePr>
            <a:graphicFrameLocks noChangeAspect="1"/>
          </p:cNvGraphicFramePr>
          <p:nvPr/>
        </p:nvGraphicFramePr>
        <p:xfrm>
          <a:off x="1981200" y="1295400"/>
          <a:ext cx="1600200" cy="914400"/>
        </p:xfrm>
        <a:graphic>
          <a:graphicData uri="http://schemas.openxmlformats.org/presentationml/2006/ole">
            <mc:AlternateContent xmlns:mc="http://schemas.openxmlformats.org/markup-compatibility/2006">
              <mc:Choice xmlns:v="urn:schemas-microsoft-com:vml" Requires="v">
                <p:oleObj spid="_x0000_s38040" name="Equation" r:id="rId4" imgW="660113" imgH="393529" progId="Equation.3">
                  <p:embed/>
                </p:oleObj>
              </mc:Choice>
              <mc:Fallback>
                <p:oleObj name="Equation" r:id="rId4" imgW="660113" imgH="39352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295400"/>
                        <a:ext cx="16002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p:nvPr/>
        </p:nvGrpSpPr>
        <p:grpSpPr>
          <a:xfrm>
            <a:off x="3657600" y="1295400"/>
            <a:ext cx="6096000" cy="1002016"/>
            <a:chOff x="2133600" y="1295400"/>
            <a:chExt cx="6096000" cy="1002016"/>
          </a:xfrm>
        </p:grpSpPr>
        <p:graphicFrame>
          <p:nvGraphicFramePr>
            <p:cNvPr id="115715" name="Object 3"/>
            <p:cNvGraphicFramePr>
              <a:graphicFrameLocks noChangeAspect="1"/>
            </p:cNvGraphicFramePr>
            <p:nvPr>
              <p:extLst/>
            </p:nvPr>
          </p:nvGraphicFramePr>
          <p:xfrm>
            <a:off x="5767388" y="1295400"/>
            <a:ext cx="2462212" cy="973138"/>
          </p:xfrm>
          <a:graphic>
            <a:graphicData uri="http://schemas.openxmlformats.org/presentationml/2006/ole">
              <mc:AlternateContent xmlns:mc="http://schemas.openxmlformats.org/markup-compatibility/2006">
                <mc:Choice xmlns:v="urn:schemas-microsoft-com:vml" Requires="v">
                  <p:oleObj spid="_x0000_s38041" name="Equation" r:id="rId6" imgW="1016000" imgH="419100" progId="Equation.3">
                    <p:embed/>
                  </p:oleObj>
                </mc:Choice>
                <mc:Fallback>
                  <p:oleObj name="Equation" r:id="rId6" imgW="10160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7388" y="1295400"/>
                          <a:ext cx="2462212"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 9"/>
            <p:cNvGrpSpPr/>
            <p:nvPr/>
          </p:nvGrpSpPr>
          <p:grpSpPr>
            <a:xfrm>
              <a:off x="2133600" y="1524000"/>
              <a:ext cx="3635885" cy="773416"/>
              <a:chOff x="2133600" y="1524000"/>
              <a:chExt cx="3635885" cy="773416"/>
            </a:xfrm>
          </p:grpSpPr>
          <p:sp>
            <p:nvSpPr>
              <p:cNvPr id="7" name="Freeform 6"/>
              <p:cNvSpPr/>
              <p:nvPr/>
            </p:nvSpPr>
            <p:spPr>
              <a:xfrm>
                <a:off x="2133600" y="1771932"/>
                <a:ext cx="3635885" cy="525484"/>
              </a:xfrm>
              <a:custGeom>
                <a:avLst/>
                <a:gdLst>
                  <a:gd name="connsiteX0" fmla="*/ 0 w 2496457"/>
                  <a:gd name="connsiteY0" fmla="*/ 0 h 525484"/>
                  <a:gd name="connsiteX1" fmla="*/ 1117600 w 2496457"/>
                  <a:gd name="connsiteY1" fmla="*/ 522514 h 525484"/>
                  <a:gd name="connsiteX2" fmla="*/ 2496457 w 2496457"/>
                  <a:gd name="connsiteY2" fmla="*/ 174171 h 525484"/>
                </a:gdLst>
                <a:ahLst/>
                <a:cxnLst>
                  <a:cxn ang="0">
                    <a:pos x="connsiteX0" y="connsiteY0"/>
                  </a:cxn>
                  <a:cxn ang="0">
                    <a:pos x="connsiteX1" y="connsiteY1"/>
                  </a:cxn>
                  <a:cxn ang="0">
                    <a:pos x="connsiteX2" y="connsiteY2"/>
                  </a:cxn>
                </a:cxnLst>
                <a:rect l="l" t="t" r="r" b="b"/>
                <a:pathLst>
                  <a:path w="2496457" h="525484">
                    <a:moveTo>
                      <a:pt x="0" y="0"/>
                    </a:moveTo>
                    <a:cubicBezTo>
                      <a:pt x="350762" y="246743"/>
                      <a:pt x="701524" y="493486"/>
                      <a:pt x="1117600" y="522514"/>
                    </a:cubicBezTo>
                    <a:cubicBezTo>
                      <a:pt x="1533676" y="551543"/>
                      <a:pt x="2015066" y="362857"/>
                      <a:pt x="2496457" y="174171"/>
                    </a:cubicBezTo>
                  </a:path>
                </a:pathLst>
              </a:custGeom>
              <a:ln>
                <a:solidFill>
                  <a:srgbClr val="FF0000"/>
                </a:solidFill>
                <a:headEnd type="none" w="med" len="med"/>
                <a:tailEnd type="arrow" w="med" len="med"/>
              </a:ln>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400" dirty="0">
                  <a:latin typeface="Times New Roman" pitchFamily="18" charset="0"/>
                </a:endParaRPr>
              </a:p>
            </p:txBody>
          </p:sp>
          <p:sp>
            <p:nvSpPr>
              <p:cNvPr id="8" name="TextBox 7"/>
              <p:cNvSpPr txBox="1"/>
              <p:nvPr/>
            </p:nvSpPr>
            <p:spPr>
              <a:xfrm>
                <a:off x="3263956" y="1524000"/>
                <a:ext cx="1984772" cy="400110"/>
              </a:xfrm>
              <a:prstGeom prst="rect">
                <a:avLst/>
              </a:prstGeom>
              <a:noFill/>
            </p:spPr>
            <p:txBody>
              <a:bodyPr wrap="square" rtlCol="0">
                <a:spAutoFit/>
              </a:bodyPr>
              <a:lstStyle/>
              <a:p>
                <a:r>
                  <a:rPr lang="en-US" sz="2000" dirty="0"/>
                  <a:t>Add a Pole at </a:t>
                </a:r>
                <a:r>
                  <a:rPr lang="en-US" sz="2000" dirty="0">
                    <a:solidFill>
                      <a:srgbClr val="FF0000"/>
                    </a:solidFill>
                  </a:rPr>
                  <a:t>-1</a:t>
                </a:r>
              </a:p>
            </p:txBody>
          </p:sp>
        </p:grpSp>
      </p:grpSp>
      <p:pic>
        <p:nvPicPr>
          <p:cNvPr id="9"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l="8200" t="7288" r="7014" b="2419"/>
          <a:stretch>
            <a:fillRect/>
          </a:stretch>
        </p:blipFill>
        <p:spPr bwMode="auto">
          <a:xfrm>
            <a:off x="1524000" y="2801257"/>
            <a:ext cx="4648200" cy="3781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2088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3886201" y="228601"/>
            <a:ext cx="46847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2800" dirty="0">
                <a:solidFill>
                  <a:srgbClr val="006666"/>
                </a:solidFill>
                <a:latin typeface="Batang" pitchFamily="18" charset="-127"/>
              </a:rPr>
              <a:t>Effect of Addition of poles</a:t>
            </a:r>
          </a:p>
        </p:txBody>
      </p:sp>
      <p:graphicFrame>
        <p:nvGraphicFramePr>
          <p:cNvPr id="116739" name="Object 3"/>
          <p:cNvGraphicFramePr>
            <a:graphicFrameLocks noChangeAspect="1"/>
          </p:cNvGraphicFramePr>
          <p:nvPr>
            <p:extLst/>
          </p:nvPr>
        </p:nvGraphicFramePr>
        <p:xfrm>
          <a:off x="4019550" y="1206500"/>
          <a:ext cx="3448050" cy="973138"/>
        </p:xfrm>
        <a:graphic>
          <a:graphicData uri="http://schemas.openxmlformats.org/presentationml/2006/ole">
            <mc:AlternateContent xmlns:mc="http://schemas.openxmlformats.org/markup-compatibility/2006">
              <mc:Choice xmlns:v="urn:schemas-microsoft-com:vml" Requires="v">
                <p:oleObj spid="_x0000_s38989" name="Equation" r:id="rId3" imgW="1422400" imgH="419100" progId="Equation.3">
                  <p:embed/>
                </p:oleObj>
              </mc:Choice>
              <mc:Fallback>
                <p:oleObj name="Equation" r:id="rId3" imgW="14224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9550" y="1206500"/>
                        <a:ext cx="3448050"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6325" t="6729" r="3874" b="2419"/>
          <a:stretch>
            <a:fillRect/>
          </a:stretch>
        </p:blipFill>
        <p:spPr bwMode="auto">
          <a:xfrm>
            <a:off x="3276600" y="2416882"/>
            <a:ext cx="5715000" cy="413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398811"/>
      </p:ext>
    </p:extLst>
  </p:cSld>
  <p:clrMapOvr>
    <a:masterClrMapping/>
  </p:clrMapOvr>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208657" cy="1325563"/>
          </a:xfrm>
        </p:spPr>
        <p:txBody>
          <a:bodyPr>
            <a:normAutofit/>
          </a:bodyPr>
          <a:lstStyle/>
          <a:p>
            <a:r>
              <a:rPr lang="en-US" sz="3800" dirty="0">
                <a:latin typeface="Arial Black" panose="020B0A04020102020204" pitchFamily="34" charset="0"/>
              </a:rPr>
              <a:t>Effect of Addition of Zeros on Root Locus</a:t>
            </a:r>
          </a:p>
        </p:txBody>
      </p:sp>
      <p:sp>
        <p:nvSpPr>
          <p:cNvPr id="3" name="Content Placeholder 2"/>
          <p:cNvSpPr>
            <a:spLocks noGrp="1"/>
          </p:cNvSpPr>
          <p:nvPr>
            <p:ph idx="1"/>
          </p:nvPr>
        </p:nvSpPr>
        <p:spPr>
          <a:xfrm>
            <a:off x="246743" y="1825625"/>
            <a:ext cx="11669486" cy="4351338"/>
          </a:xfrm>
        </p:spPr>
        <p:txBody>
          <a:bodyPr>
            <a:noAutofit/>
          </a:bodyPr>
          <a:lstStyle/>
          <a:p>
            <a:pPr algn="just"/>
            <a:r>
              <a:rPr lang="en-US" sz="3200" dirty="0"/>
              <a:t>The addition of a zero to the open-loop transfer function has the effect of pulling the root locus to the left, tending to make the system more stable and to speed up the settling of the response.</a:t>
            </a:r>
          </a:p>
          <a:p>
            <a:pPr algn="just"/>
            <a:endParaRPr lang="en-US" sz="3200" dirty="0"/>
          </a:p>
          <a:p>
            <a:pPr algn="just"/>
            <a:r>
              <a:rPr lang="en-US" sz="3200" dirty="0"/>
              <a:t>Physically, the addition of a zero in the feed forward transfer function means the addition of derivative control to the system.</a:t>
            </a:r>
          </a:p>
          <a:p>
            <a:pPr algn="just"/>
            <a:endParaRPr lang="en-US" sz="3200" dirty="0"/>
          </a:p>
          <a:p>
            <a:pPr algn="just"/>
            <a:r>
              <a:rPr lang="en-US" sz="3200" dirty="0"/>
              <a:t>The effect of such control is to introduce a degree of anticipation into the system and speed up the transient response.</a:t>
            </a:r>
          </a:p>
        </p:txBody>
      </p:sp>
    </p:spTree>
    <p:extLst>
      <p:ext uri="{BB962C8B-B14F-4D97-AF65-F5344CB8AC3E}">
        <p14:creationId xmlns:p14="http://schemas.microsoft.com/office/powerpoint/2010/main" val="363343660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ext Box 2"/>
          <p:cNvSpPr txBox="1">
            <a:spLocks noChangeArrowheads="1"/>
          </p:cNvSpPr>
          <p:nvPr/>
        </p:nvSpPr>
        <p:spPr bwMode="auto">
          <a:xfrm>
            <a:off x="2746829" y="0"/>
            <a:ext cx="608352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3200" b="1" dirty="0">
                <a:solidFill>
                  <a:srgbClr val="006666"/>
                </a:solidFill>
                <a:latin typeface="Arial Black" panose="020B0A04020102020204" pitchFamily="34" charset="0"/>
              </a:rPr>
              <a:t>Effect of Addition of zeros</a:t>
            </a:r>
          </a:p>
        </p:txBody>
      </p:sp>
      <p:graphicFrame>
        <p:nvGraphicFramePr>
          <p:cNvPr id="120835" name="Object 3"/>
          <p:cNvGraphicFramePr>
            <a:graphicFrameLocks noChangeAspect="1"/>
          </p:cNvGraphicFramePr>
          <p:nvPr>
            <p:extLst/>
          </p:nvPr>
        </p:nvGraphicFramePr>
        <p:xfrm>
          <a:off x="1752601" y="1524000"/>
          <a:ext cx="2462213" cy="973138"/>
        </p:xfrm>
        <a:graphic>
          <a:graphicData uri="http://schemas.openxmlformats.org/presentationml/2006/ole">
            <mc:AlternateContent xmlns:mc="http://schemas.openxmlformats.org/markup-compatibility/2006">
              <mc:Choice xmlns:v="urn:schemas-microsoft-com:vml" Requires="v">
                <p:oleObj spid="_x0000_s40088" name="Equation" r:id="rId3" imgW="1015920" imgH="419040" progId="Equation.3">
                  <p:embed/>
                </p:oleObj>
              </mc:Choice>
              <mc:Fallback>
                <p:oleObj name="Equation" r:id="rId3" imgW="101592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1" y="1524000"/>
                        <a:ext cx="2462213"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
          <p:cNvGraphicFramePr>
            <a:graphicFrameLocks noChangeAspect="1"/>
          </p:cNvGraphicFramePr>
          <p:nvPr>
            <p:extLst/>
          </p:nvPr>
        </p:nvGraphicFramePr>
        <p:xfrm>
          <a:off x="7321550" y="1600200"/>
          <a:ext cx="2584450" cy="973138"/>
        </p:xfrm>
        <a:graphic>
          <a:graphicData uri="http://schemas.openxmlformats.org/presentationml/2006/ole">
            <mc:AlternateContent xmlns:mc="http://schemas.openxmlformats.org/markup-compatibility/2006">
              <mc:Choice xmlns:v="urn:schemas-microsoft-com:vml" Requires="v">
                <p:oleObj spid="_x0000_s40089" name="Equation" r:id="rId5" imgW="1066680" imgH="419040" progId="Equation.3">
                  <p:embed/>
                </p:oleObj>
              </mc:Choice>
              <mc:Fallback>
                <p:oleObj name="Equation" r:id="rId5" imgW="106668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21550" y="1600200"/>
                        <a:ext cx="2584450" cy="973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reeform 4"/>
          <p:cNvSpPr/>
          <p:nvPr/>
        </p:nvSpPr>
        <p:spPr>
          <a:xfrm>
            <a:off x="4267201" y="2209800"/>
            <a:ext cx="3635885" cy="525484"/>
          </a:xfrm>
          <a:custGeom>
            <a:avLst/>
            <a:gdLst>
              <a:gd name="connsiteX0" fmla="*/ 0 w 2496457"/>
              <a:gd name="connsiteY0" fmla="*/ 0 h 525484"/>
              <a:gd name="connsiteX1" fmla="*/ 1117600 w 2496457"/>
              <a:gd name="connsiteY1" fmla="*/ 522514 h 525484"/>
              <a:gd name="connsiteX2" fmla="*/ 2496457 w 2496457"/>
              <a:gd name="connsiteY2" fmla="*/ 174171 h 525484"/>
            </a:gdLst>
            <a:ahLst/>
            <a:cxnLst>
              <a:cxn ang="0">
                <a:pos x="connsiteX0" y="connsiteY0"/>
              </a:cxn>
              <a:cxn ang="0">
                <a:pos x="connsiteX1" y="connsiteY1"/>
              </a:cxn>
              <a:cxn ang="0">
                <a:pos x="connsiteX2" y="connsiteY2"/>
              </a:cxn>
            </a:cxnLst>
            <a:rect l="l" t="t" r="r" b="b"/>
            <a:pathLst>
              <a:path w="2496457" h="525484">
                <a:moveTo>
                  <a:pt x="0" y="0"/>
                </a:moveTo>
                <a:cubicBezTo>
                  <a:pt x="350762" y="246743"/>
                  <a:pt x="701524" y="493486"/>
                  <a:pt x="1117600" y="522514"/>
                </a:cubicBezTo>
                <a:cubicBezTo>
                  <a:pt x="1533676" y="551543"/>
                  <a:pt x="2015066" y="362857"/>
                  <a:pt x="2496457" y="174171"/>
                </a:cubicBezTo>
              </a:path>
            </a:pathLst>
          </a:custGeom>
          <a:ln>
            <a:solidFill>
              <a:srgbClr val="FF0000"/>
            </a:solidFill>
            <a:headEnd type="none" w="med" len="med"/>
            <a:tailEnd type="arrow" w="med" len="med"/>
          </a:ln>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400" dirty="0">
              <a:latin typeface="Times New Roman" pitchFamily="18" charset="0"/>
            </a:endParaRPr>
          </a:p>
        </p:txBody>
      </p:sp>
      <p:sp>
        <p:nvSpPr>
          <p:cNvPr id="6" name="TextBox 5"/>
          <p:cNvSpPr txBox="1"/>
          <p:nvPr/>
        </p:nvSpPr>
        <p:spPr>
          <a:xfrm>
            <a:off x="5092756" y="1961868"/>
            <a:ext cx="1984772" cy="400110"/>
          </a:xfrm>
          <a:prstGeom prst="rect">
            <a:avLst/>
          </a:prstGeom>
          <a:noFill/>
        </p:spPr>
        <p:txBody>
          <a:bodyPr wrap="square" rtlCol="0">
            <a:spAutoFit/>
          </a:bodyPr>
          <a:lstStyle/>
          <a:p>
            <a:r>
              <a:rPr lang="en-US" sz="2000" dirty="0"/>
              <a:t>Add a zero at </a:t>
            </a:r>
            <a:r>
              <a:rPr lang="en-US" sz="2000" dirty="0">
                <a:solidFill>
                  <a:srgbClr val="FF0000"/>
                </a:solidFill>
              </a:rPr>
              <a:t>-3</a:t>
            </a:r>
          </a:p>
        </p:txBody>
      </p:sp>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l="5745" t="6169" r="5717" b="2980"/>
          <a:stretch>
            <a:fillRect/>
          </a:stretch>
        </p:blipFill>
        <p:spPr bwMode="auto">
          <a:xfrm>
            <a:off x="6553200" y="3352801"/>
            <a:ext cx="4027742" cy="278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00" name="Picture 3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1270" y="2990850"/>
            <a:ext cx="5001930" cy="325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00"/>
                                        </p:tgtEl>
                                        <p:attrNameLst>
                                          <p:attrName>style.visibility</p:attrName>
                                        </p:attrNameLst>
                                      </p:cBhvr>
                                      <p:to>
                                        <p:strVal val="visible"/>
                                      </p:to>
                                    </p:set>
                                    <p:animEffect transition="in" filter="fade">
                                      <p:cBhvr>
                                        <p:cTn id="7" dur="500"/>
                                        <p:tgtEl>
                                          <p:spTgt spid="3280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2"/>
          <p:cNvSpPr txBox="1">
            <a:spLocks noChangeArrowheads="1"/>
          </p:cNvSpPr>
          <p:nvPr/>
        </p:nvSpPr>
        <p:spPr bwMode="auto">
          <a:xfrm>
            <a:off x="2387601" y="718231"/>
            <a:ext cx="47101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sz="2800" dirty="0">
                <a:solidFill>
                  <a:srgbClr val="006666"/>
                </a:solidFill>
                <a:latin typeface="Batang" pitchFamily="18" charset="-127"/>
              </a:rPr>
              <a:t>Effect of Addition of zeros</a:t>
            </a:r>
          </a:p>
        </p:txBody>
      </p:sp>
      <p:graphicFrame>
        <p:nvGraphicFramePr>
          <p:cNvPr id="125957" name="Object 5"/>
          <p:cNvGraphicFramePr>
            <a:graphicFrameLocks noChangeAspect="1"/>
          </p:cNvGraphicFramePr>
          <p:nvPr>
            <p:extLst/>
          </p:nvPr>
        </p:nvGraphicFramePr>
        <p:xfrm>
          <a:off x="1606550" y="1724721"/>
          <a:ext cx="2736850" cy="772417"/>
        </p:xfrm>
        <a:graphic>
          <a:graphicData uri="http://schemas.openxmlformats.org/presentationml/2006/ole">
            <mc:AlternateContent xmlns:mc="http://schemas.openxmlformats.org/markup-compatibility/2006">
              <mc:Choice xmlns:v="urn:schemas-microsoft-com:vml" Requires="v">
                <p:oleObj spid="_x0000_s41112" name="Equation" r:id="rId3" imgW="1422360" imgH="419040" progId="Equation.3">
                  <p:embed/>
                </p:oleObj>
              </mc:Choice>
              <mc:Fallback>
                <p:oleObj name="Equation" r:id="rId3" imgW="14223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6550" y="1724721"/>
                        <a:ext cx="2736850" cy="7724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58" name="Text Box 6"/>
          <p:cNvSpPr txBox="1">
            <a:spLocks noChangeArrowheads="1"/>
          </p:cNvSpPr>
          <p:nvPr/>
        </p:nvSpPr>
        <p:spPr bwMode="auto">
          <a:xfrm>
            <a:off x="8229600" y="6400800"/>
            <a:ext cx="243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sz="2400">
                <a:latin typeface="Bradley Hand ITC" pitchFamily="66" charset="0"/>
              </a:rPr>
              <a:t>Continued…..</a:t>
            </a:r>
          </a:p>
        </p:txBody>
      </p:sp>
      <p:pic>
        <p:nvPicPr>
          <p:cNvPr id="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l="6325" t="6729" r="3874" b="2419"/>
          <a:stretch>
            <a:fillRect/>
          </a:stretch>
        </p:blipFill>
        <p:spPr bwMode="auto">
          <a:xfrm>
            <a:off x="1618234" y="2971800"/>
            <a:ext cx="4242180" cy="3070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nvPr>
        </p:nvGraphicFramePr>
        <p:xfrm>
          <a:off x="7905750" y="1752600"/>
          <a:ext cx="2609850" cy="736574"/>
        </p:xfrm>
        <a:graphic>
          <a:graphicData uri="http://schemas.openxmlformats.org/presentationml/2006/ole">
            <mc:AlternateContent xmlns:mc="http://schemas.openxmlformats.org/markup-compatibility/2006">
              <mc:Choice xmlns:v="urn:schemas-microsoft-com:vml" Requires="v">
                <p:oleObj spid="_x0000_s41113" name="Equation" r:id="rId6" imgW="1422360" imgH="419040" progId="Equation.3">
                  <p:embed/>
                </p:oleObj>
              </mc:Choice>
              <mc:Fallback>
                <p:oleObj name="Equation" r:id="rId6" imgW="142236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0" y="1752600"/>
                        <a:ext cx="2609850" cy="736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l="7588" t="6729" r="3874" b="2419"/>
          <a:stretch>
            <a:fillRect/>
          </a:stretch>
        </p:blipFill>
        <p:spPr bwMode="auto">
          <a:xfrm>
            <a:off x="6210300" y="3124200"/>
            <a:ext cx="4305300" cy="2959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eform 8"/>
          <p:cNvSpPr/>
          <p:nvPr/>
        </p:nvSpPr>
        <p:spPr>
          <a:xfrm>
            <a:off x="4495800" y="2209800"/>
            <a:ext cx="3429000" cy="525484"/>
          </a:xfrm>
          <a:custGeom>
            <a:avLst/>
            <a:gdLst>
              <a:gd name="connsiteX0" fmla="*/ 0 w 2496457"/>
              <a:gd name="connsiteY0" fmla="*/ 0 h 525484"/>
              <a:gd name="connsiteX1" fmla="*/ 1117600 w 2496457"/>
              <a:gd name="connsiteY1" fmla="*/ 522514 h 525484"/>
              <a:gd name="connsiteX2" fmla="*/ 2496457 w 2496457"/>
              <a:gd name="connsiteY2" fmla="*/ 174171 h 525484"/>
            </a:gdLst>
            <a:ahLst/>
            <a:cxnLst>
              <a:cxn ang="0">
                <a:pos x="connsiteX0" y="connsiteY0"/>
              </a:cxn>
              <a:cxn ang="0">
                <a:pos x="connsiteX1" y="connsiteY1"/>
              </a:cxn>
              <a:cxn ang="0">
                <a:pos x="connsiteX2" y="connsiteY2"/>
              </a:cxn>
            </a:cxnLst>
            <a:rect l="l" t="t" r="r" b="b"/>
            <a:pathLst>
              <a:path w="2496457" h="525484">
                <a:moveTo>
                  <a:pt x="0" y="0"/>
                </a:moveTo>
                <a:cubicBezTo>
                  <a:pt x="350762" y="246743"/>
                  <a:pt x="701524" y="493486"/>
                  <a:pt x="1117600" y="522514"/>
                </a:cubicBezTo>
                <a:cubicBezTo>
                  <a:pt x="1533676" y="551543"/>
                  <a:pt x="2015066" y="362857"/>
                  <a:pt x="2496457" y="174171"/>
                </a:cubicBezTo>
              </a:path>
            </a:pathLst>
          </a:custGeom>
          <a:ln>
            <a:solidFill>
              <a:srgbClr val="FF0000"/>
            </a:solidFill>
            <a:headEnd type="none" w="med" len="med"/>
            <a:tailEnd type="arrow" w="med" len="med"/>
          </a:ln>
        </p:spPr>
        <p:txBody>
          <a:bodyPr vert="horz" wrap="none" lIns="91440" tIns="45720" rIns="91440" bIns="45720" numCol="1" rtlCol="0" anchor="t" anchorCtr="0" compatLnSpc="1">
            <a:prstTxWarp prst="textNoShape">
              <a:avLst/>
            </a:prstTxWarp>
          </a:bodyPr>
          <a:lstStyle/>
          <a:p>
            <a:pPr fontAlgn="base">
              <a:spcBef>
                <a:spcPct val="0"/>
              </a:spcBef>
              <a:spcAft>
                <a:spcPct val="0"/>
              </a:spcAft>
            </a:pPr>
            <a:endParaRPr lang="en-US" sz="2400" dirty="0">
              <a:latin typeface="Times New Roman" pitchFamily="18" charset="0"/>
            </a:endParaRPr>
          </a:p>
        </p:txBody>
      </p:sp>
      <p:sp>
        <p:nvSpPr>
          <p:cNvPr id="10" name="TextBox 9"/>
          <p:cNvSpPr txBox="1"/>
          <p:nvPr/>
        </p:nvSpPr>
        <p:spPr>
          <a:xfrm>
            <a:off x="5200027" y="1961868"/>
            <a:ext cx="1984772" cy="400110"/>
          </a:xfrm>
          <a:prstGeom prst="rect">
            <a:avLst/>
          </a:prstGeom>
          <a:noFill/>
        </p:spPr>
        <p:txBody>
          <a:bodyPr wrap="square" rtlCol="0">
            <a:spAutoFit/>
          </a:bodyPr>
          <a:lstStyle/>
          <a:p>
            <a:r>
              <a:rPr lang="en-US" sz="2000" dirty="0"/>
              <a:t>Add a zero at </a:t>
            </a:r>
            <a:r>
              <a:rPr lang="en-US" sz="2000" dirty="0">
                <a:solidFill>
                  <a:srgbClr val="FF0000"/>
                </a:solidFill>
              </a:rPr>
              <a:t>-3</a:t>
            </a:r>
          </a:p>
        </p:txBody>
      </p:sp>
    </p:spTree>
    <p:extLst>
      <p:ext uri="{BB962C8B-B14F-4D97-AF65-F5344CB8AC3E}">
        <p14:creationId xmlns:p14="http://schemas.microsoft.com/office/powerpoint/2010/main" val="20323935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4963886" cy="827314"/>
          </a:xfrm>
        </p:spPr>
        <p:txBody>
          <a:bodyPr/>
          <a:lstStyle/>
          <a:p>
            <a:r>
              <a:rPr lang="en-US" dirty="0" smtClean="0">
                <a:solidFill>
                  <a:srgbClr val="C00000"/>
                </a:solidFill>
                <a:latin typeface="Arial Black" panose="020B0A04020102020204" pitchFamily="34" charset="0"/>
              </a:rPr>
              <a:t>Some Remarks</a:t>
            </a:r>
            <a:endParaRPr lang="en-US" dirty="0">
              <a:solidFill>
                <a:srgbClr val="C00000"/>
              </a:solidFill>
              <a:latin typeface="Arial Black" panose="020B0A04020102020204" pitchFamily="34" charset="0"/>
            </a:endParaRPr>
          </a:p>
        </p:txBody>
      </p:sp>
      <p:pic>
        <p:nvPicPr>
          <p:cNvPr id="6" name="Content Placeholder 5"/>
          <p:cNvPicPr>
            <a:picLocks noGrp="1" noChangeAspect="1"/>
          </p:cNvPicPr>
          <p:nvPr>
            <p:ph idx="1"/>
          </p:nvPr>
        </p:nvPicPr>
        <p:blipFill>
          <a:blip r:embed="rId2"/>
          <a:stretch>
            <a:fillRect/>
          </a:stretch>
        </p:blipFill>
        <p:spPr>
          <a:xfrm>
            <a:off x="472204" y="1233715"/>
            <a:ext cx="10198112" cy="5487760"/>
          </a:xfrm>
          <a:prstGeom prst="rect">
            <a:avLst/>
          </a:prstGeom>
        </p:spPr>
      </p:pic>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159</a:t>
            </a:fld>
            <a:endParaRPr lang="en-US">
              <a:solidFill>
                <a:srgbClr val="40458C"/>
              </a:solidFill>
            </a:endParaRPr>
          </a:p>
        </p:txBody>
      </p:sp>
    </p:spTree>
    <p:extLst>
      <p:ext uri="{BB962C8B-B14F-4D97-AF65-F5344CB8AC3E}">
        <p14:creationId xmlns:p14="http://schemas.microsoft.com/office/powerpoint/2010/main" val="22158070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6672" y="270456"/>
            <a:ext cx="11945328" cy="6207618"/>
          </a:xfrm>
          <a:prstGeom prst="rect">
            <a:avLst/>
          </a:prstGeom>
        </p:spPr>
      </p:pic>
      <p:sp>
        <p:nvSpPr>
          <p:cNvPr id="3" name="Rounded Rectangle 2"/>
          <p:cNvSpPr/>
          <p:nvPr/>
        </p:nvSpPr>
        <p:spPr>
          <a:xfrm>
            <a:off x="6671256" y="3142445"/>
            <a:ext cx="605307" cy="437882"/>
          </a:xfrm>
          <a:prstGeom prst="round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174523" y="1856935"/>
            <a:ext cx="4220308" cy="369332"/>
          </a:xfrm>
          <a:prstGeom prst="rect">
            <a:avLst/>
          </a:prstGeom>
          <a:noFill/>
        </p:spPr>
        <p:txBody>
          <a:bodyPr wrap="square" rtlCol="0">
            <a:spAutoFit/>
          </a:bodyPr>
          <a:lstStyle/>
          <a:p>
            <a:r>
              <a:rPr lang="en-US" dirty="0" smtClean="0">
                <a:latin typeface="Arial Black" panose="020B0A04020102020204" pitchFamily="34" charset="0"/>
              </a:rPr>
              <a:t>Output         input</a:t>
            </a:r>
            <a:endParaRPr lang="en-US" dirty="0">
              <a:latin typeface="Arial Black" panose="020B0A04020102020204" pitchFamily="34" charset="0"/>
            </a:endParaRPr>
          </a:p>
        </p:txBody>
      </p:sp>
      <p:cxnSp>
        <p:nvCxnSpPr>
          <p:cNvPr id="6" name="Straight Connector 5"/>
          <p:cNvCxnSpPr/>
          <p:nvPr/>
        </p:nvCxnSpPr>
        <p:spPr>
          <a:xfrm>
            <a:off x="8496886" y="1645920"/>
            <a:ext cx="42203" cy="30948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0896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p:cNvSpPr>
            <a:spLocks noGrp="1"/>
          </p:cNvSpPr>
          <p:nvPr>
            <p:ph type="sldNum" sz="quarter" idx="12"/>
          </p:nvPr>
        </p:nvSpPr>
        <p:spPr>
          <a:noFill/>
        </p:spPr>
        <p:txBody>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fld id="{C10F4993-9EB9-4D7E-B59E-ECED3D2E1E98}" type="slidenum">
              <a:rPr lang="en-US" altLang="ar-SA" sz="1400"/>
              <a:pPr>
                <a:spcBef>
                  <a:spcPct val="0"/>
                </a:spcBef>
                <a:buFontTx/>
                <a:buNone/>
              </a:pPr>
              <a:t>160</a:t>
            </a:fld>
            <a:endParaRPr lang="en-US" altLang="ar-SA" sz="1400"/>
          </a:p>
        </p:txBody>
      </p:sp>
      <p:sp>
        <p:nvSpPr>
          <p:cNvPr id="9219" name="Rectangle 2"/>
          <p:cNvSpPr>
            <a:spLocks noGrp="1" noChangeArrowheads="1"/>
          </p:cNvSpPr>
          <p:nvPr>
            <p:ph type="title"/>
          </p:nvPr>
        </p:nvSpPr>
        <p:spPr>
          <a:xfrm>
            <a:off x="0" y="0"/>
            <a:ext cx="8291513" cy="561975"/>
          </a:xfrm>
        </p:spPr>
        <p:txBody>
          <a:bodyPr>
            <a:noAutofit/>
          </a:bodyPr>
          <a:lstStyle/>
          <a:p>
            <a:pPr eaLnBrk="1" hangingPunct="1"/>
            <a:r>
              <a:rPr lang="en-US" altLang="ar-SA" sz="4000" dirty="0">
                <a:solidFill>
                  <a:srgbClr val="C00000"/>
                </a:solidFill>
                <a:latin typeface="Arial Black" panose="020B0A04020102020204" pitchFamily="34" charset="0"/>
              </a:rPr>
              <a:t>Lead/Lag Compensation</a:t>
            </a:r>
          </a:p>
        </p:txBody>
      </p:sp>
      <p:sp>
        <p:nvSpPr>
          <p:cNvPr id="9220" name="Rectangle 3"/>
          <p:cNvSpPr>
            <a:spLocks noGrp="1" noChangeArrowheads="1"/>
          </p:cNvSpPr>
          <p:nvPr>
            <p:ph type="body" idx="1"/>
          </p:nvPr>
        </p:nvSpPr>
        <p:spPr>
          <a:xfrm>
            <a:off x="422322" y="1144529"/>
            <a:ext cx="11276192" cy="5073650"/>
          </a:xfrm>
        </p:spPr>
        <p:txBody>
          <a:bodyPr>
            <a:noAutofit/>
          </a:bodyPr>
          <a:lstStyle/>
          <a:p>
            <a:pPr algn="justLow" eaLnBrk="1" hangingPunct="1">
              <a:buFont typeface="Arial" panose="020B0604020202020204" pitchFamily="34" charset="0"/>
              <a:buChar char="•"/>
            </a:pPr>
            <a:r>
              <a:rPr lang="en-US" altLang="ar-SA" sz="3200" dirty="0"/>
              <a:t>Lead/Lag compensation is very similar to PD/PI, or PID control</a:t>
            </a:r>
            <a:r>
              <a:rPr lang="en-US" altLang="ar-SA" sz="3200" dirty="0" smtClean="0"/>
              <a:t>.</a:t>
            </a:r>
          </a:p>
          <a:p>
            <a:pPr marL="0" indent="0" algn="justLow" eaLnBrk="1" hangingPunct="1">
              <a:buNone/>
            </a:pPr>
            <a:endParaRPr lang="en-US" altLang="ar-SA" sz="3200" dirty="0"/>
          </a:p>
          <a:p>
            <a:pPr algn="justLow" eaLnBrk="1" hangingPunct="1">
              <a:buFont typeface="Arial" panose="020B0604020202020204" pitchFamily="34" charset="0"/>
              <a:buChar char="•"/>
            </a:pPr>
            <a:r>
              <a:rPr lang="en-US" altLang="ar-SA" sz="3200" dirty="0"/>
              <a:t>The lead compensator plays the same role as the PD controller, reshaping the root locus to improve the transient response.</a:t>
            </a:r>
          </a:p>
          <a:p>
            <a:pPr algn="justLow" eaLnBrk="1" hangingPunct="1">
              <a:buFont typeface="Arial" panose="020B0604020202020204" pitchFamily="34" charset="0"/>
              <a:buChar char="•"/>
            </a:pPr>
            <a:endParaRPr lang="en-US" altLang="ar-SA" sz="3200" dirty="0"/>
          </a:p>
          <a:p>
            <a:pPr algn="justLow" eaLnBrk="1" hangingPunct="1">
              <a:buFont typeface="Arial" panose="020B0604020202020204" pitchFamily="34" charset="0"/>
              <a:buChar char="•"/>
            </a:pPr>
            <a:r>
              <a:rPr lang="en-US" altLang="ar-SA" sz="3200" dirty="0"/>
              <a:t>Lag and PI compensation are similar and have the same response: to improve the steady state accuracy of the closed-loop system. </a:t>
            </a:r>
          </a:p>
          <a:p>
            <a:pPr algn="justLow" eaLnBrk="1" hangingPunct="1">
              <a:buFont typeface="Arial" panose="020B0604020202020204" pitchFamily="34" charset="0"/>
              <a:buChar char="•"/>
            </a:pPr>
            <a:endParaRPr lang="en-US" altLang="ar-SA" sz="3200" dirty="0"/>
          </a:p>
          <a:p>
            <a:pPr algn="justLow" eaLnBrk="1" hangingPunct="1">
              <a:buFont typeface="Arial" panose="020B0604020202020204" pitchFamily="34" charset="0"/>
              <a:buChar char="•"/>
            </a:pPr>
            <a:r>
              <a:rPr lang="en-US" altLang="ar-SA" sz="3200" dirty="0"/>
              <a:t>Both PID and lead/lag compensation can be used successfully, and can be combined.</a:t>
            </a:r>
          </a:p>
        </p:txBody>
      </p:sp>
    </p:spTree>
    <p:extLst>
      <p:ext uri="{BB962C8B-B14F-4D97-AF65-F5344CB8AC3E}">
        <p14:creationId xmlns:p14="http://schemas.microsoft.com/office/powerpoint/2010/main" val="320316174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sz="4000" dirty="0" smtClean="0">
                <a:solidFill>
                  <a:srgbClr val="C00000"/>
                </a:solidFill>
                <a:latin typeface="Arial Black" panose="020B0A04020102020204" pitchFamily="34" charset="0"/>
              </a:rPr>
              <a:t>Lead and Lag Compensator</a:t>
            </a:r>
            <a:endParaRPr lang="en-US" sz="4000" dirty="0">
              <a:solidFill>
                <a:srgbClr val="C00000"/>
              </a:solidFill>
              <a:latin typeface="Arial Black" panose="020B0A04020102020204" pitchFamily="34" charset="0"/>
            </a:endParaRPr>
          </a:p>
        </p:txBody>
      </p:sp>
      <p:pic>
        <p:nvPicPr>
          <p:cNvPr id="6" name="Content Placeholder 5"/>
          <p:cNvPicPr>
            <a:picLocks noGrp="1" noChangeAspect="1"/>
          </p:cNvPicPr>
          <p:nvPr>
            <p:ph idx="1"/>
          </p:nvPr>
        </p:nvPicPr>
        <p:blipFill rotWithShape="1">
          <a:blip r:embed="rId2"/>
          <a:srcRect b="18527"/>
          <a:stretch/>
        </p:blipFill>
        <p:spPr>
          <a:xfrm>
            <a:off x="269549" y="1099836"/>
            <a:ext cx="11346383" cy="5388050"/>
          </a:xfrm>
          <a:prstGeom prst="rect">
            <a:avLst/>
          </a:prstGeom>
        </p:spPr>
      </p:pic>
      <p:sp>
        <p:nvSpPr>
          <p:cNvPr id="5" name="Slide Number Placeholder 4"/>
          <p:cNvSpPr>
            <a:spLocks noGrp="1"/>
          </p:cNvSpPr>
          <p:nvPr>
            <p:ph type="sldNum" sz="quarter" idx="12"/>
          </p:nvPr>
        </p:nvSpPr>
        <p:spPr/>
        <p:txBody>
          <a:bodyPr/>
          <a:lstStyle/>
          <a:p>
            <a:fld id="{E5399880-CA21-41BC-8956-16283EBDA241}" type="slidenum">
              <a:rPr lang="en-US" smtClean="0">
                <a:solidFill>
                  <a:srgbClr val="40458C"/>
                </a:solidFill>
              </a:rPr>
              <a:pPr/>
              <a:t>161</a:t>
            </a:fld>
            <a:endParaRPr lang="en-US">
              <a:solidFill>
                <a:srgbClr val="40458C"/>
              </a:solidFill>
            </a:endParaRPr>
          </a:p>
        </p:txBody>
      </p:sp>
    </p:spTree>
    <p:extLst>
      <p:ext uri="{BB962C8B-B14F-4D97-AF65-F5344CB8AC3E}">
        <p14:creationId xmlns:p14="http://schemas.microsoft.com/office/powerpoint/2010/main" val="37495307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09876" y="571500"/>
            <a:ext cx="6935595" cy="617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Rectangle 4"/>
          <p:cNvSpPr>
            <a:spLocks noChangeArrowheads="1"/>
          </p:cNvSpPr>
          <p:nvPr/>
        </p:nvSpPr>
        <p:spPr bwMode="auto">
          <a:xfrm>
            <a:off x="52745" y="141515"/>
            <a:ext cx="5610318"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400" b="1" dirty="0">
                <a:latin typeface="Arial Black" panose="020B0A04020102020204" pitchFamily="34" charset="0"/>
              </a:rPr>
              <a:t>Lag Compensator</a:t>
            </a:r>
            <a:endParaRPr lang="en-GB" altLang="en-US" sz="4400" b="1" dirty="0">
              <a:latin typeface="Arial Black" panose="020B0A04020102020204" pitchFamily="34" charset="0"/>
            </a:endParaRPr>
          </a:p>
        </p:txBody>
      </p:sp>
      <p:graphicFrame>
        <p:nvGraphicFramePr>
          <p:cNvPr id="13317" name="Object 5"/>
          <p:cNvGraphicFramePr>
            <a:graphicFrameLocks noChangeAspect="1"/>
          </p:cNvGraphicFramePr>
          <p:nvPr>
            <p:extLst/>
          </p:nvPr>
        </p:nvGraphicFramePr>
        <p:xfrm>
          <a:off x="383387" y="4296228"/>
          <a:ext cx="2680762" cy="1698172"/>
        </p:xfrm>
        <a:graphic>
          <a:graphicData uri="http://schemas.openxmlformats.org/presentationml/2006/ole">
            <mc:AlternateContent xmlns:mc="http://schemas.openxmlformats.org/markup-compatibility/2006">
              <mc:Choice xmlns:v="urn:schemas-microsoft-com:vml" Requires="v">
                <p:oleObj spid="_x0000_s42061" name="Equation" r:id="rId4" imgW="1041120" imgH="660240" progId="Equation.3">
                  <p:embed/>
                </p:oleObj>
              </mc:Choice>
              <mc:Fallback>
                <p:oleObj name="Equation" r:id="rId4" imgW="1041120" imgH="660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387" y="4296228"/>
                        <a:ext cx="2680762" cy="1698172"/>
                      </a:xfrm>
                      <a:prstGeom prst="rect">
                        <a:avLst/>
                      </a:prstGeom>
                      <a:noFill/>
                      <a:ln>
                        <a:noFill/>
                      </a:ln>
                      <a:effectLst/>
                      <a:extLst/>
                    </p:spPr>
                  </p:pic>
                </p:oleObj>
              </mc:Fallback>
            </mc:AlternateContent>
          </a:graphicData>
        </a:graphic>
      </p:graphicFrame>
      <p:sp>
        <p:nvSpPr>
          <p:cNvPr id="13318" name="Rectangle 6"/>
          <p:cNvSpPr>
            <a:spLocks noChangeArrowheads="1"/>
          </p:cNvSpPr>
          <p:nvPr/>
        </p:nvSpPr>
        <p:spPr bwMode="auto">
          <a:xfrm>
            <a:off x="3733745" y="1469180"/>
            <a:ext cx="16106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t>uncompensated:</a:t>
            </a:r>
          </a:p>
          <a:p>
            <a:r>
              <a:rPr lang="en-US" altLang="en-US" sz="1600" dirty="0"/>
              <a:t>original</a:t>
            </a:r>
            <a:endParaRPr lang="en-US" altLang="en-US" sz="1600" b="1" dirty="0"/>
          </a:p>
        </p:txBody>
      </p:sp>
      <p:sp>
        <p:nvSpPr>
          <p:cNvPr id="13319" name="Rectangle 7"/>
          <p:cNvSpPr>
            <a:spLocks noChangeArrowheads="1"/>
          </p:cNvSpPr>
          <p:nvPr/>
        </p:nvSpPr>
        <p:spPr bwMode="auto">
          <a:xfrm>
            <a:off x="3597938" y="3582112"/>
            <a:ext cx="18823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b="1" dirty="0"/>
              <a:t>compensated:</a:t>
            </a:r>
          </a:p>
          <a:p>
            <a:r>
              <a:rPr lang="en-US" altLang="en-US" sz="1600" dirty="0"/>
              <a:t>added pole and zero</a:t>
            </a:r>
            <a:endParaRPr lang="en-US" altLang="en-US" sz="1600" b="1" dirty="0"/>
          </a:p>
        </p:txBody>
      </p:sp>
      <p:sp>
        <p:nvSpPr>
          <p:cNvPr id="13320" name="Oval 8"/>
          <p:cNvSpPr>
            <a:spLocks noChangeArrowheads="1"/>
          </p:cNvSpPr>
          <p:nvPr/>
        </p:nvSpPr>
        <p:spPr bwMode="auto">
          <a:xfrm>
            <a:off x="6386286" y="2642753"/>
            <a:ext cx="1509485" cy="1371599"/>
          </a:xfrm>
          <a:prstGeom prst="ellipse">
            <a:avLst/>
          </a:prstGeom>
          <a:noFill/>
          <a:ln w="28575">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7549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3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autoUpdateAnimBg="0"/>
      <p:bldP spid="13320"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7255" y="462191"/>
            <a:ext cx="6853488" cy="6098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2291" name="Rectangle 3"/>
          <p:cNvSpPr>
            <a:spLocks noGrp="1" noChangeArrowheads="1"/>
          </p:cNvSpPr>
          <p:nvPr>
            <p:ph type="title"/>
          </p:nvPr>
        </p:nvSpPr>
        <p:spPr>
          <a:xfrm>
            <a:off x="0" y="196738"/>
            <a:ext cx="5710238" cy="4476862"/>
          </a:xfrm>
        </p:spPr>
        <p:txBody>
          <a:bodyPr>
            <a:normAutofit/>
          </a:bodyPr>
          <a:lstStyle/>
          <a:p>
            <a:pPr marL="838200" indent="-838200"/>
            <a:r>
              <a:rPr lang="en-US" altLang="en-US" sz="2400" dirty="0"/>
              <a:t/>
            </a:r>
            <a:br>
              <a:rPr lang="en-US" altLang="en-US" sz="2400" dirty="0"/>
            </a:br>
            <a:r>
              <a:rPr lang="en-US" altLang="en-US" sz="2400" dirty="0"/>
              <a:t/>
            </a:r>
            <a:br>
              <a:rPr lang="en-US" altLang="en-US" sz="2400" dirty="0"/>
            </a:br>
            <a:r>
              <a:rPr lang="en-US" altLang="en-US" sz="2400" dirty="0"/>
              <a:t>    </a:t>
            </a:r>
            <a:r>
              <a:rPr lang="en-US" altLang="en-US" sz="2400" dirty="0">
                <a:latin typeface="Arial Black" panose="020B0A04020102020204" pitchFamily="34" charset="0"/>
              </a:rPr>
              <a:t>Lag </a:t>
            </a:r>
            <a:r>
              <a:rPr lang="en-US" altLang="en-US" sz="2400" dirty="0" smtClean="0">
                <a:latin typeface="Arial Black" panose="020B0A04020102020204" pitchFamily="34" charset="0"/>
              </a:rPr>
              <a:t>Compensator</a:t>
            </a:r>
            <a:br>
              <a:rPr lang="en-US" altLang="en-US" sz="2400" dirty="0" smtClean="0">
                <a:latin typeface="Arial Black" panose="020B0A04020102020204" pitchFamily="34" charset="0"/>
              </a:rPr>
            </a:br>
            <a:r>
              <a:rPr lang="en-US" altLang="en-US" sz="2400" dirty="0">
                <a:latin typeface="Arial Black" panose="020B0A04020102020204" pitchFamily="34" charset="0"/>
              </a:rPr>
              <a:t/>
            </a:r>
            <a:br>
              <a:rPr lang="en-US" altLang="en-US" sz="2400" dirty="0">
                <a:latin typeface="Arial Black" panose="020B0A04020102020204" pitchFamily="34" charset="0"/>
              </a:rPr>
            </a:br>
            <a:r>
              <a:rPr lang="en-US" altLang="en-US" sz="2400" dirty="0" smtClean="0">
                <a:latin typeface="Arial Black" panose="020B0A04020102020204" pitchFamily="34" charset="0"/>
              </a:rPr>
              <a:t/>
            </a:r>
            <a:br>
              <a:rPr lang="en-US" altLang="en-US" sz="2400" dirty="0" smtClean="0">
                <a:latin typeface="Arial Black" panose="020B0A04020102020204" pitchFamily="34" charset="0"/>
              </a:rPr>
            </a:br>
            <a:r>
              <a:rPr lang="en-US" altLang="en-US" sz="2400" dirty="0">
                <a:latin typeface="Arial Black" panose="020B0A04020102020204" pitchFamily="34" charset="0"/>
              </a:rPr>
              <a:t/>
            </a:r>
            <a:br>
              <a:rPr lang="en-US" altLang="en-US" sz="2400" dirty="0">
                <a:latin typeface="Arial Black" panose="020B0A04020102020204" pitchFamily="34" charset="0"/>
              </a:rPr>
            </a:br>
            <a:r>
              <a:rPr lang="en-US" altLang="en-US" sz="2400" dirty="0" smtClean="0">
                <a:latin typeface="Arial Black" panose="020B0A04020102020204" pitchFamily="34" charset="0"/>
              </a:rPr>
              <a:t/>
            </a:r>
            <a:br>
              <a:rPr lang="en-US" altLang="en-US" sz="2400" dirty="0" smtClean="0">
                <a:latin typeface="Arial Black" panose="020B0A04020102020204" pitchFamily="34" charset="0"/>
              </a:rPr>
            </a:br>
            <a:r>
              <a:rPr lang="en-US" altLang="en-US" sz="2400" dirty="0"/>
              <a:t/>
            </a:r>
            <a:br>
              <a:rPr lang="en-US" altLang="en-US" sz="2400" dirty="0"/>
            </a:br>
            <a:r>
              <a:rPr lang="en-US" altLang="en-US" sz="2400" dirty="0"/>
              <a:t/>
            </a:r>
            <a:br>
              <a:rPr lang="en-US" altLang="en-US" sz="2400" dirty="0"/>
            </a:br>
            <a:r>
              <a:rPr lang="en-US" altLang="en-US" sz="2400" b="1" dirty="0"/>
              <a:t>a.</a:t>
            </a:r>
            <a:r>
              <a:rPr lang="en-US" altLang="en-US" sz="2400" dirty="0"/>
              <a:t> Type 1 uncompensated system;</a:t>
            </a:r>
            <a:br>
              <a:rPr lang="en-US" altLang="en-US" sz="2400" dirty="0"/>
            </a:br>
            <a:r>
              <a:rPr lang="en-US" altLang="en-US" sz="2400" b="1" dirty="0"/>
              <a:t>b.</a:t>
            </a:r>
            <a:r>
              <a:rPr lang="en-US" altLang="en-US" sz="2400" dirty="0"/>
              <a:t> Type 1 compensated system;</a:t>
            </a:r>
            <a:br>
              <a:rPr lang="en-US" altLang="en-US" sz="2400" dirty="0"/>
            </a:br>
            <a:r>
              <a:rPr lang="en-US" altLang="en-US" sz="2400" b="1" dirty="0"/>
              <a:t>c.</a:t>
            </a:r>
            <a:r>
              <a:rPr lang="en-US" altLang="en-US" sz="2400" dirty="0"/>
              <a:t> compensator pole-zero plot</a:t>
            </a:r>
          </a:p>
        </p:txBody>
      </p:sp>
    </p:spTree>
    <p:extLst>
      <p:ext uri="{BB962C8B-B14F-4D97-AF65-F5344CB8AC3E}">
        <p14:creationId xmlns:p14="http://schemas.microsoft.com/office/powerpoint/2010/main" val="18581713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2028" y="703262"/>
            <a:ext cx="5257800" cy="265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1193"/>
          <a:stretch/>
        </p:blipFill>
        <p:spPr bwMode="auto">
          <a:xfrm>
            <a:off x="1005661" y="3354387"/>
            <a:ext cx="5721298" cy="350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5"/>
          <p:cNvSpPr>
            <a:spLocks noChangeArrowheads="1"/>
          </p:cNvSpPr>
          <p:nvPr/>
        </p:nvSpPr>
        <p:spPr bwMode="auto">
          <a:xfrm>
            <a:off x="141515" y="0"/>
            <a:ext cx="49546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800" b="1" dirty="0"/>
              <a:t>Lead Compensator</a:t>
            </a:r>
            <a:endParaRPr lang="en-GB" altLang="en-US" sz="4800" b="1" dirty="0"/>
          </a:p>
        </p:txBody>
      </p:sp>
      <p:graphicFrame>
        <p:nvGraphicFramePr>
          <p:cNvPr id="30726" name="Object 6"/>
          <p:cNvGraphicFramePr>
            <a:graphicFrameLocks noChangeAspect="1"/>
          </p:cNvGraphicFramePr>
          <p:nvPr>
            <p:extLst/>
          </p:nvPr>
        </p:nvGraphicFramePr>
        <p:xfrm>
          <a:off x="602342" y="1248227"/>
          <a:ext cx="2405815" cy="1524002"/>
        </p:xfrm>
        <a:graphic>
          <a:graphicData uri="http://schemas.openxmlformats.org/presentationml/2006/ole">
            <mc:AlternateContent xmlns:mc="http://schemas.openxmlformats.org/markup-compatibility/2006">
              <mc:Choice xmlns:v="urn:schemas-microsoft-com:vml" Requires="v">
                <p:oleObj spid="_x0000_s43085" name="Equation" r:id="rId5" imgW="1041120" imgH="660240" progId="Equation.3">
                  <p:embed/>
                </p:oleObj>
              </mc:Choice>
              <mc:Fallback>
                <p:oleObj name="Equation" r:id="rId5" imgW="1041120" imgH="660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342" y="1248227"/>
                        <a:ext cx="2405815" cy="152400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2607159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22008" y="0"/>
            <a:ext cx="8586334" cy="6704398"/>
          </a:xfrm>
          <a:prstGeom prst="rect">
            <a:avLst/>
          </a:prstGeom>
        </p:spPr>
      </p:pic>
    </p:spTree>
    <p:extLst>
      <p:ext uri="{BB962C8B-B14F-4D97-AF65-F5344CB8AC3E}">
        <p14:creationId xmlns:p14="http://schemas.microsoft.com/office/powerpoint/2010/main" val="292621408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8085" y="304292"/>
            <a:ext cx="9635801" cy="6357680"/>
          </a:xfrm>
          <a:prstGeom prst="rect">
            <a:avLst/>
          </a:prstGeom>
        </p:spPr>
      </p:pic>
    </p:spTree>
    <p:extLst>
      <p:ext uri="{BB962C8B-B14F-4D97-AF65-F5344CB8AC3E}">
        <p14:creationId xmlns:p14="http://schemas.microsoft.com/office/powerpoint/2010/main" val="4235880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643" r="13633" b="86560"/>
          <a:stretch/>
        </p:blipFill>
        <p:spPr>
          <a:xfrm>
            <a:off x="2917371" y="0"/>
            <a:ext cx="7373258" cy="793639"/>
          </a:xfrm>
          <a:prstGeom prst="rect">
            <a:avLst/>
          </a:prstGeom>
        </p:spPr>
      </p:pic>
      <p:pic>
        <p:nvPicPr>
          <p:cNvPr id="3" name="Picture 2"/>
          <p:cNvPicPr>
            <a:picLocks noChangeAspect="1"/>
          </p:cNvPicPr>
          <p:nvPr/>
        </p:nvPicPr>
        <p:blipFill rotWithShape="1">
          <a:blip r:embed="rId2"/>
          <a:srcRect l="42221" t="63969" r="1210" b="2129"/>
          <a:stretch/>
        </p:blipFill>
        <p:spPr>
          <a:xfrm>
            <a:off x="527652" y="793639"/>
            <a:ext cx="10492716" cy="3686630"/>
          </a:xfrm>
          <a:prstGeom prst="rect">
            <a:avLst/>
          </a:prstGeom>
        </p:spPr>
      </p:pic>
      <p:pic>
        <p:nvPicPr>
          <p:cNvPr id="4" name="Picture 3"/>
          <p:cNvPicPr>
            <a:picLocks noChangeAspect="1"/>
          </p:cNvPicPr>
          <p:nvPr/>
        </p:nvPicPr>
        <p:blipFill rotWithShape="1">
          <a:blip r:embed="rId2"/>
          <a:srcRect t="61795" r="63514" b="15929"/>
          <a:stretch/>
        </p:blipFill>
        <p:spPr>
          <a:xfrm>
            <a:off x="2270716" y="4480268"/>
            <a:ext cx="6844255" cy="2377731"/>
          </a:xfrm>
          <a:prstGeom prst="rect">
            <a:avLst/>
          </a:prstGeom>
        </p:spPr>
      </p:pic>
    </p:spTree>
    <p:extLst>
      <p:ext uri="{BB962C8B-B14F-4D97-AF65-F5344CB8AC3E}">
        <p14:creationId xmlns:p14="http://schemas.microsoft.com/office/powerpoint/2010/main" val="116468828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1" y="2944907"/>
            <a:ext cx="6100763" cy="240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700" name="Rectangle 4"/>
          <p:cNvSpPr>
            <a:spLocks noChangeArrowheads="1"/>
          </p:cNvSpPr>
          <p:nvPr/>
        </p:nvSpPr>
        <p:spPr bwMode="auto">
          <a:xfrm>
            <a:off x="3142681" y="161864"/>
            <a:ext cx="657179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4000" b="1" dirty="0"/>
              <a:t>Proportional + Derivative (PD)</a:t>
            </a:r>
            <a:endParaRPr lang="en-GB" altLang="en-US" sz="4000" b="1" dirty="0"/>
          </a:p>
        </p:txBody>
      </p:sp>
      <p:graphicFrame>
        <p:nvGraphicFramePr>
          <p:cNvPr id="29701" name="Object 5"/>
          <p:cNvGraphicFramePr>
            <a:graphicFrameLocks noChangeAspect="1"/>
          </p:cNvGraphicFramePr>
          <p:nvPr>
            <p:extLst>
              <p:ext uri="{D42A27DB-BD31-4B8C-83A1-F6EECF244321}">
                <p14:modId xmlns:p14="http://schemas.microsoft.com/office/powerpoint/2010/main" val="339805939"/>
              </p:ext>
            </p:extLst>
          </p:nvPr>
        </p:nvGraphicFramePr>
        <p:xfrm>
          <a:off x="3436143" y="919057"/>
          <a:ext cx="5282542" cy="1294713"/>
        </p:xfrm>
        <a:graphic>
          <a:graphicData uri="http://schemas.openxmlformats.org/presentationml/2006/ole">
            <mc:AlternateContent xmlns:mc="http://schemas.openxmlformats.org/markup-compatibility/2006">
              <mc:Choice xmlns:v="urn:schemas-microsoft-com:vml" Requires="v">
                <p:oleObj spid="_x0000_s44110" name="Equation" r:id="rId4" imgW="1955520" imgH="482400" progId="Equation.3">
                  <p:embed/>
                </p:oleObj>
              </mc:Choice>
              <mc:Fallback>
                <p:oleObj name="Equation" r:id="rId4" imgW="195552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6143" y="919057"/>
                        <a:ext cx="5282542" cy="1294713"/>
                      </a:xfrm>
                      <a:prstGeom prst="rect">
                        <a:avLst/>
                      </a:prstGeom>
                      <a:noFill/>
                      <a:ln>
                        <a:noFill/>
                      </a:ln>
                      <a:effectLst/>
                      <a:extLst/>
                    </p:spPr>
                  </p:pic>
                </p:oleObj>
              </mc:Fallback>
            </mc:AlternateContent>
          </a:graphicData>
        </a:graphic>
      </p:graphicFrame>
      <p:sp>
        <p:nvSpPr>
          <p:cNvPr id="29702" name="Oval 6"/>
          <p:cNvSpPr>
            <a:spLocks noChangeArrowheads="1"/>
          </p:cNvSpPr>
          <p:nvPr/>
        </p:nvSpPr>
        <p:spPr bwMode="auto">
          <a:xfrm>
            <a:off x="4038600" y="2895600"/>
            <a:ext cx="2362200" cy="2133600"/>
          </a:xfrm>
          <a:prstGeom prst="ellipse">
            <a:avLst/>
          </a:prstGeom>
          <a:noFill/>
          <a:ln w="28575">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0505539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537" y="3706361"/>
            <a:ext cx="5057775"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68" name="Rectangle 4"/>
          <p:cNvSpPr>
            <a:spLocks noChangeArrowheads="1"/>
          </p:cNvSpPr>
          <p:nvPr/>
        </p:nvSpPr>
        <p:spPr bwMode="auto">
          <a:xfrm>
            <a:off x="2319135" y="30857"/>
            <a:ext cx="785888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3600" b="1" dirty="0"/>
              <a:t>Proportional + Integral+ Derivative (PID)</a:t>
            </a:r>
            <a:endParaRPr lang="en-GB" altLang="en-US" sz="3600" b="1" dirty="0"/>
          </a:p>
        </p:txBody>
      </p:sp>
      <p:graphicFrame>
        <p:nvGraphicFramePr>
          <p:cNvPr id="36869" name="Object 5"/>
          <p:cNvGraphicFramePr>
            <a:graphicFrameLocks noChangeAspect="1"/>
          </p:cNvGraphicFramePr>
          <p:nvPr>
            <p:extLst>
              <p:ext uri="{D42A27DB-BD31-4B8C-83A1-F6EECF244321}">
                <p14:modId xmlns:p14="http://schemas.microsoft.com/office/powerpoint/2010/main" val="1577840782"/>
              </p:ext>
            </p:extLst>
          </p:nvPr>
        </p:nvGraphicFramePr>
        <p:xfrm>
          <a:off x="1309295" y="805778"/>
          <a:ext cx="9616951" cy="1601562"/>
        </p:xfrm>
        <a:graphic>
          <a:graphicData uri="http://schemas.openxmlformats.org/presentationml/2006/ole">
            <mc:AlternateContent xmlns:mc="http://schemas.openxmlformats.org/markup-compatibility/2006">
              <mc:Choice xmlns:v="urn:schemas-microsoft-com:vml" Requires="v">
                <p:oleObj spid="_x0000_s45134" name="Equation" r:id="rId4" imgW="3949560" imgH="660240" progId="Equation.3">
                  <p:embed/>
                </p:oleObj>
              </mc:Choice>
              <mc:Fallback>
                <p:oleObj name="Equation" r:id="rId4" imgW="3949560" imgH="6602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9295" y="805778"/>
                        <a:ext cx="9616951" cy="1601562"/>
                      </a:xfrm>
                      <a:prstGeom prst="rect">
                        <a:avLst/>
                      </a:prstGeom>
                      <a:noFill/>
                      <a:ln>
                        <a:noFill/>
                      </a:ln>
                      <a:effectLst/>
                      <a:extLst/>
                    </p:spPr>
                  </p:pic>
                </p:oleObj>
              </mc:Fallback>
            </mc:AlternateContent>
          </a:graphicData>
        </a:graphic>
      </p:graphicFrame>
      <p:sp>
        <p:nvSpPr>
          <p:cNvPr id="36870" name="Oval 6"/>
          <p:cNvSpPr>
            <a:spLocks noChangeArrowheads="1"/>
          </p:cNvSpPr>
          <p:nvPr/>
        </p:nvSpPr>
        <p:spPr bwMode="auto">
          <a:xfrm>
            <a:off x="4060371" y="3577771"/>
            <a:ext cx="2057400" cy="2819400"/>
          </a:xfrm>
          <a:prstGeom prst="ellipse">
            <a:avLst/>
          </a:prstGeom>
          <a:noFill/>
          <a:ln w="28575">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9056275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334044" y="5444198"/>
            <a:ext cx="5528602" cy="12942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Black" panose="020B0A04020102020204" pitchFamily="34" charset="0"/>
              </a:rPr>
              <a:t>current mixing and voltage sampling </a:t>
            </a:r>
            <a:endParaRPr lang="en-US" sz="2400" dirty="0">
              <a:latin typeface="Arial Black" panose="020B0A04020102020204" pitchFamily="34" charset="0"/>
            </a:endParaRPr>
          </a:p>
        </p:txBody>
      </p:sp>
      <p:pic>
        <p:nvPicPr>
          <p:cNvPr id="6" name="Picture 5"/>
          <p:cNvPicPr>
            <a:picLocks noChangeAspect="1"/>
          </p:cNvPicPr>
          <p:nvPr/>
        </p:nvPicPr>
        <p:blipFill>
          <a:blip r:embed="rId2"/>
          <a:stretch>
            <a:fillRect/>
          </a:stretch>
        </p:blipFill>
        <p:spPr>
          <a:xfrm>
            <a:off x="147271" y="238930"/>
            <a:ext cx="11809365" cy="4375273"/>
          </a:xfrm>
          <a:prstGeom prst="rect">
            <a:avLst/>
          </a:prstGeom>
        </p:spPr>
      </p:pic>
    </p:spTree>
    <p:extLst>
      <p:ext uri="{BB962C8B-B14F-4D97-AF65-F5344CB8AC3E}">
        <p14:creationId xmlns:p14="http://schemas.microsoft.com/office/powerpoint/2010/main" val="1589356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Black" panose="020B0A04020102020204" pitchFamily="34" charset="0"/>
              </a:rPr>
              <a:t>Stability: Lecture -1</a:t>
            </a:r>
            <a:endParaRPr lang="en-US" dirty="0">
              <a:latin typeface="Arial Black" panose="020B0A04020102020204" pitchFamily="34" charset="0"/>
            </a:endParaRPr>
          </a:p>
        </p:txBody>
      </p:sp>
    </p:spTree>
    <p:extLst>
      <p:ext uri="{BB962C8B-B14F-4D97-AF65-F5344CB8AC3E}">
        <p14:creationId xmlns:p14="http://schemas.microsoft.com/office/powerpoint/2010/main" val="3306769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0" y="0"/>
            <a:ext cx="4261834" cy="832610"/>
          </a:xfrm>
          <a:solidFill>
            <a:schemeClr val="tx1"/>
          </a:solidFill>
        </p:spPr>
        <p:txBody>
          <a:bodyPr>
            <a:normAutofit/>
          </a:bodyPr>
          <a:lstStyle/>
          <a:p>
            <a:pPr eaLnBrk="1" hangingPunct="1"/>
            <a:r>
              <a:rPr lang="en-US" altLang="en-US" dirty="0" smtClean="0">
                <a:solidFill>
                  <a:schemeClr val="bg1"/>
                </a:solidFill>
                <a:latin typeface="Arial Black" panose="020B0A04020102020204" pitchFamily="34" charset="0"/>
              </a:rPr>
              <a:t>Introduction</a:t>
            </a:r>
            <a:endParaRPr lang="en-US" altLang="en-US" dirty="0">
              <a:solidFill>
                <a:schemeClr val="bg1"/>
              </a:solidFill>
              <a:latin typeface="Arial Black" panose="020B0A04020102020204" pitchFamily="34" charset="0"/>
            </a:endParaRPr>
          </a:p>
        </p:txBody>
      </p:sp>
      <p:sp>
        <p:nvSpPr>
          <p:cNvPr id="53252" name="Rectangle 3"/>
          <p:cNvSpPr>
            <a:spLocks noGrp="1" noChangeArrowheads="1"/>
          </p:cNvSpPr>
          <p:nvPr>
            <p:ph type="body" idx="1"/>
          </p:nvPr>
        </p:nvSpPr>
        <p:spPr>
          <a:xfrm>
            <a:off x="0" y="2008268"/>
            <a:ext cx="12067504" cy="4351338"/>
          </a:xfrm>
        </p:spPr>
        <p:txBody>
          <a:bodyPr>
            <a:noAutofit/>
          </a:bodyPr>
          <a:lstStyle/>
          <a:p>
            <a:pPr eaLnBrk="1" hangingPunct="1"/>
            <a:r>
              <a:rPr lang="en-US" altLang="en-US" sz="3200" dirty="0" smtClean="0"/>
              <a:t>The key feedback parameter are the loop gain (</a:t>
            </a:r>
            <a:r>
              <a:rPr lang="en-US" altLang="en-US" sz="3200" i="1" dirty="0" smtClean="0"/>
              <a:t>A</a:t>
            </a:r>
            <a:r>
              <a:rPr lang="en-US" altLang="en-US" sz="3200" i="1" dirty="0" smtClean="0">
                <a:latin typeface="Symbol" panose="05050102010706020507" pitchFamily="18" charset="2"/>
              </a:rPr>
              <a:t>b</a:t>
            </a:r>
            <a:r>
              <a:rPr lang="en-US" altLang="en-US" sz="3200" i="1" baseline="-25000" dirty="0" smtClean="0">
                <a:solidFill>
                  <a:schemeClr val="bg1"/>
                </a:solidFill>
                <a:latin typeface="Symbol" panose="05050102010706020507" pitchFamily="18" charset="2"/>
              </a:rPr>
              <a:t>.</a:t>
            </a:r>
            <a:r>
              <a:rPr lang="en-US" altLang="en-US" sz="3200" dirty="0" smtClean="0"/>
              <a:t>), which for negative feedback must be a positive dimensionless number.</a:t>
            </a:r>
          </a:p>
          <a:p>
            <a:pPr eaLnBrk="1" hangingPunct="1"/>
            <a:endParaRPr lang="en-US" altLang="en-US" sz="3200" dirty="0" smtClean="0"/>
          </a:p>
          <a:p>
            <a:pPr eaLnBrk="1" hangingPunct="1"/>
            <a:r>
              <a:rPr lang="en-US" altLang="en-US" sz="3200" dirty="0" smtClean="0"/>
              <a:t>Since </a:t>
            </a:r>
            <a:r>
              <a:rPr lang="en-US" altLang="en-US" sz="3200" i="1" dirty="0" smtClean="0"/>
              <a:t>A</a:t>
            </a:r>
            <a:r>
              <a:rPr lang="en-US" altLang="en-US" sz="3200" dirty="0" smtClean="0"/>
              <a:t> and </a:t>
            </a:r>
            <a:r>
              <a:rPr lang="en-US" altLang="en-US" sz="3200" i="1" dirty="0" smtClean="0">
                <a:latin typeface="Symbol" panose="05050102010706020507" pitchFamily="18" charset="2"/>
              </a:rPr>
              <a:t>b</a:t>
            </a:r>
            <a:r>
              <a:rPr lang="en-US" altLang="en-US" sz="3200" dirty="0" smtClean="0"/>
              <a:t> are in general frequency dependent, the poles of the feedback amplifier are obtained by solving the characteristic equation 1+</a:t>
            </a:r>
            <a:r>
              <a:rPr lang="en-US" altLang="en-US" sz="3200" b="1" dirty="0" smtClean="0"/>
              <a:t>A</a:t>
            </a:r>
            <a:r>
              <a:rPr lang="en-US" altLang="en-US" sz="3200" dirty="0" smtClean="0"/>
              <a:t>(</a:t>
            </a:r>
            <a:r>
              <a:rPr lang="en-US" altLang="en-US" sz="3200" i="1" dirty="0" smtClean="0"/>
              <a:t>s</a:t>
            </a:r>
            <a:r>
              <a:rPr lang="en-US" altLang="en-US" sz="3200" dirty="0" smtClean="0"/>
              <a:t>)</a:t>
            </a:r>
            <a:r>
              <a:rPr lang="en-US" altLang="en-US" sz="3200" b="1" dirty="0" smtClean="0">
                <a:latin typeface="Symbol" panose="05050102010706020507" pitchFamily="18" charset="2"/>
              </a:rPr>
              <a:t>b</a:t>
            </a:r>
            <a:r>
              <a:rPr lang="en-US" altLang="en-US" sz="3200" dirty="0" smtClean="0"/>
              <a:t>(</a:t>
            </a:r>
            <a:r>
              <a:rPr lang="en-US" altLang="en-US" sz="3200" i="1" dirty="0" smtClean="0"/>
              <a:t>s</a:t>
            </a:r>
            <a:r>
              <a:rPr lang="en-US" altLang="en-US" sz="3200" dirty="0" smtClean="0"/>
              <a:t>) = 0.</a:t>
            </a:r>
          </a:p>
          <a:p>
            <a:pPr eaLnBrk="1" hangingPunct="1"/>
            <a:endParaRPr lang="en-US" altLang="en-US" sz="3200" dirty="0" smtClean="0"/>
          </a:p>
          <a:p>
            <a:pPr eaLnBrk="1" hangingPunct="1"/>
            <a:r>
              <a:rPr lang="en-US" altLang="en-US" sz="3200" dirty="0" smtClean="0"/>
              <a:t>For the feedback amplifier to be stable, its poles must all be in the left-hand side of the </a:t>
            </a:r>
            <a:r>
              <a:rPr lang="en-US" altLang="en-US" sz="3200" i="1" dirty="0" smtClean="0"/>
              <a:t>s</a:t>
            </a:r>
            <a:r>
              <a:rPr lang="en-US" altLang="en-US" sz="3200" dirty="0" smtClean="0"/>
              <a:t>-plane.</a:t>
            </a:r>
          </a:p>
        </p:txBody>
      </p:sp>
      <mc:AlternateContent xmlns:mc="http://schemas.openxmlformats.org/markup-compatibility/2006" xmlns:a14="http://schemas.microsoft.com/office/drawing/2010/main">
        <mc:Choice Requires="a14">
          <p:sp>
            <p:nvSpPr>
              <p:cNvPr id="2" name="TextBox 1"/>
              <p:cNvSpPr txBox="1"/>
              <p:nvPr/>
            </p:nvSpPr>
            <p:spPr>
              <a:xfrm>
                <a:off x="4851024" y="663048"/>
                <a:ext cx="2365456" cy="1006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1" i="1" smtClean="0">
                              <a:latin typeface="Cambria Math" panose="02040503050406030204" pitchFamily="18" charset="0"/>
                            </a:rPr>
                          </m:ctrlPr>
                        </m:sSubPr>
                        <m:e>
                          <m:r>
                            <a:rPr lang="en-US" sz="3200" b="1" i="1" smtClean="0">
                              <a:latin typeface="Cambria Math" panose="02040503050406030204" pitchFamily="18" charset="0"/>
                            </a:rPr>
                            <m:t>𝑨</m:t>
                          </m:r>
                        </m:e>
                        <m:sub>
                          <m:r>
                            <a:rPr lang="en-US" sz="3200" b="1" i="1" smtClean="0">
                              <a:latin typeface="Cambria Math" panose="02040503050406030204" pitchFamily="18" charset="0"/>
                            </a:rPr>
                            <m:t>𝒇</m:t>
                          </m:r>
                        </m:sub>
                      </m:sSub>
                      <m:r>
                        <a:rPr lang="en-US" sz="3200" b="1" i="1" smtClean="0">
                          <a:latin typeface="Cambria Math" panose="02040503050406030204" pitchFamily="18" charset="0"/>
                          <a:ea typeface="Cambria Math" panose="02040503050406030204" pitchFamily="18" charset="0"/>
                        </a:rPr>
                        <m:t>=</m:t>
                      </m:r>
                      <m:f>
                        <m:fPr>
                          <m:ctrlPr>
                            <a:rPr lang="en-US" sz="3200" b="1" i="1" smtClean="0">
                              <a:latin typeface="Cambria Math" panose="02040503050406030204" pitchFamily="18" charset="0"/>
                              <a:ea typeface="Cambria Math" panose="02040503050406030204" pitchFamily="18" charset="0"/>
                            </a:rPr>
                          </m:ctrlPr>
                        </m:fPr>
                        <m:num>
                          <m:r>
                            <a:rPr lang="en-US" sz="3200" b="1" i="1" smtClean="0">
                              <a:latin typeface="Cambria Math" panose="02040503050406030204" pitchFamily="18" charset="0"/>
                              <a:ea typeface="Cambria Math" panose="02040503050406030204" pitchFamily="18" charset="0"/>
                            </a:rPr>
                            <m:t>𝑨</m:t>
                          </m:r>
                        </m:num>
                        <m:den>
                          <m:r>
                            <a:rPr lang="en-US" sz="3200" b="1" i="1" smtClean="0">
                              <a:latin typeface="Cambria Math" panose="02040503050406030204" pitchFamily="18" charset="0"/>
                              <a:ea typeface="Cambria Math" panose="02040503050406030204" pitchFamily="18" charset="0"/>
                            </a:rPr>
                            <m:t>𝟏</m:t>
                          </m:r>
                          <m:r>
                            <a:rPr lang="en-US" sz="3200" b="1"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𝑨</m:t>
                          </m:r>
                          <m:r>
                            <a:rPr lang="en-US" sz="3200" b="1" i="1" smtClean="0">
                              <a:latin typeface="Cambria Math" panose="02040503050406030204" pitchFamily="18" charset="0"/>
                              <a:ea typeface="Cambria Math" panose="02040503050406030204" pitchFamily="18" charset="0"/>
                            </a:rPr>
                            <m:t>𝜷</m:t>
                          </m:r>
                        </m:den>
                      </m:f>
                    </m:oMath>
                  </m:oMathPara>
                </a14:m>
                <a:endParaRPr lang="en-US" sz="3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4851024" y="663048"/>
                <a:ext cx="2365456" cy="1006750"/>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99807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252">
                                            <p:txEl>
                                              <p:pRg st="2" end="2"/>
                                            </p:txEl>
                                          </p:spTgt>
                                        </p:tgtEl>
                                        <p:attrNameLst>
                                          <p:attrName>style.visibility</p:attrName>
                                        </p:attrNameLst>
                                      </p:cBhvr>
                                      <p:to>
                                        <p:strVal val="visible"/>
                                      </p:to>
                                    </p:set>
                                    <p:animEffect transition="in" filter="wipe(left)">
                                      <p:cBhvr>
                                        <p:cTn id="7" dur="500"/>
                                        <p:tgtEl>
                                          <p:spTgt spid="5325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252">
                                            <p:txEl>
                                              <p:pRg st="4" end="4"/>
                                            </p:txEl>
                                          </p:spTgt>
                                        </p:tgtEl>
                                        <p:attrNameLst>
                                          <p:attrName>style.visibility</p:attrName>
                                        </p:attrNameLst>
                                      </p:cBhvr>
                                      <p:to>
                                        <p:strVal val="visible"/>
                                      </p:to>
                                    </p:set>
                                    <p:animEffect transition="in" filter="wipe(down)">
                                      <p:cBhvr>
                                        <p:cTn id="12" dur="500"/>
                                        <p:tgtEl>
                                          <p:spTgt spid="5325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B55B08B0-FFA4-45EE-B004-0D7532D7C66E}" type="slidenum">
              <a:rPr lang="en-US" altLang="en-US"/>
              <a:pPr>
                <a:defRPr/>
              </a:pPr>
              <a:t>2</a:t>
            </a:fld>
            <a:endParaRPr lang="en-US" altLang="en-US"/>
          </a:p>
        </p:txBody>
      </p:sp>
      <p:sp>
        <p:nvSpPr>
          <p:cNvPr id="244741" name="Rectangle 2"/>
          <p:cNvSpPr>
            <a:spLocks noGrp="1" noChangeArrowheads="1"/>
          </p:cNvSpPr>
          <p:nvPr>
            <p:ph type="title"/>
          </p:nvPr>
        </p:nvSpPr>
        <p:spPr>
          <a:xfrm>
            <a:off x="128787" y="0"/>
            <a:ext cx="11874321" cy="961399"/>
          </a:xfrm>
          <a:solidFill>
            <a:schemeClr val="tx1"/>
          </a:solidFill>
        </p:spPr>
        <p:txBody>
          <a:bodyPr/>
          <a:lstStyle/>
          <a:p>
            <a:pPr eaLnBrk="1" hangingPunct="1"/>
            <a:r>
              <a:rPr lang="en-US" altLang="en-US" dirty="0" smtClean="0">
                <a:solidFill>
                  <a:schemeClr val="bg1"/>
                </a:solidFill>
                <a:latin typeface="Arial Black" panose="020B0A04020102020204" pitchFamily="34" charset="0"/>
              </a:rPr>
              <a:t>Determining the Polarity of Feedback</a:t>
            </a:r>
          </a:p>
        </p:txBody>
      </p:sp>
      <p:sp>
        <p:nvSpPr>
          <p:cNvPr id="244742" name="Rectangle 3"/>
          <p:cNvSpPr>
            <a:spLocks noGrp="1" noChangeArrowheads="1"/>
          </p:cNvSpPr>
          <p:nvPr>
            <p:ph type="body" idx="1"/>
          </p:nvPr>
        </p:nvSpPr>
        <p:spPr>
          <a:xfrm>
            <a:off x="128787" y="1634028"/>
            <a:ext cx="11874321" cy="4518518"/>
          </a:xfrm>
        </p:spPr>
        <p:txBody>
          <a:bodyPr>
            <a:normAutofit lnSpcReduction="10000"/>
          </a:bodyPr>
          <a:lstStyle/>
          <a:p>
            <a:pPr eaLnBrk="1" hangingPunct="1"/>
            <a:r>
              <a:rPr lang="en-US" altLang="en-US" sz="4000" dirty="0" smtClean="0">
                <a:latin typeface="Arial Black" panose="020B0A04020102020204" pitchFamily="34" charset="0"/>
              </a:rPr>
              <a:t>1)   Assume the input goes either up or down.</a:t>
            </a:r>
          </a:p>
          <a:p>
            <a:pPr eaLnBrk="1" hangingPunct="1"/>
            <a:endParaRPr lang="en-US" altLang="en-US" sz="4000" dirty="0" smtClean="0">
              <a:latin typeface="Arial Black" panose="020B0A04020102020204" pitchFamily="34" charset="0"/>
            </a:endParaRPr>
          </a:p>
          <a:p>
            <a:pPr eaLnBrk="1" hangingPunct="1"/>
            <a:r>
              <a:rPr lang="en-US" altLang="en-US" sz="4000" dirty="0" smtClean="0">
                <a:latin typeface="Arial Black" panose="020B0A04020102020204" pitchFamily="34" charset="0"/>
              </a:rPr>
              <a:t>2)  Follow the signal through the loop.</a:t>
            </a:r>
          </a:p>
          <a:p>
            <a:pPr eaLnBrk="1" hangingPunct="1"/>
            <a:endParaRPr lang="en-US" altLang="en-US" sz="4000" dirty="0" smtClean="0">
              <a:latin typeface="Arial Black" panose="020B0A04020102020204" pitchFamily="34" charset="0"/>
            </a:endParaRPr>
          </a:p>
          <a:p>
            <a:pPr eaLnBrk="1" hangingPunct="1"/>
            <a:r>
              <a:rPr lang="en-US" altLang="en-US" sz="4000" dirty="0" smtClean="0">
                <a:latin typeface="Arial Black" panose="020B0A04020102020204" pitchFamily="34" charset="0"/>
              </a:rPr>
              <a:t>3)  Determine whether the returned quantity enhances or opposes the original change.</a:t>
            </a:r>
          </a:p>
          <a:p>
            <a:pPr eaLnBrk="1" hangingPunct="1">
              <a:buFont typeface="Wingdings" panose="05000000000000000000" pitchFamily="2" charset="2"/>
              <a:buNone/>
            </a:pPr>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5679318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type="body" idx="1"/>
          </p:nvPr>
        </p:nvSpPr>
        <p:spPr>
          <a:xfrm>
            <a:off x="0" y="832610"/>
            <a:ext cx="12093262" cy="5771390"/>
          </a:xfrm>
        </p:spPr>
        <p:txBody>
          <a:bodyPr>
            <a:noAutofit/>
          </a:bodyPr>
          <a:lstStyle/>
          <a:p>
            <a:pPr marL="742950" indent="-742950" eaLnBrk="1" hangingPunct="1">
              <a:buFont typeface="+mj-lt"/>
              <a:buAutoNum type="arabicPeriod"/>
            </a:pPr>
            <a:r>
              <a:rPr lang="en-US" altLang="en-US" sz="4400" dirty="0" smtClean="0"/>
              <a:t>Stability is guaranteed if at the frequency for which the phase angle of </a:t>
            </a:r>
            <a:r>
              <a:rPr lang="en-US" altLang="en-US" sz="4400" i="1" dirty="0" smtClean="0"/>
              <a:t>A</a:t>
            </a:r>
            <a:r>
              <a:rPr lang="en-US" altLang="en-US" sz="4400" i="1" dirty="0" smtClean="0">
                <a:latin typeface="Symbol" panose="05050102010706020507" pitchFamily="18" charset="2"/>
              </a:rPr>
              <a:t>b</a:t>
            </a:r>
            <a:r>
              <a:rPr lang="en-US" altLang="en-US" sz="4400" dirty="0" smtClean="0"/>
              <a:t> is 180</a:t>
            </a:r>
            <a:r>
              <a:rPr lang="en-US" altLang="en-US" sz="4400" baseline="30000" dirty="0" smtClean="0"/>
              <a:t>O</a:t>
            </a:r>
            <a:r>
              <a:rPr lang="en-US" altLang="en-US" sz="4400" dirty="0" smtClean="0"/>
              <a:t>, the |</a:t>
            </a:r>
            <a:r>
              <a:rPr lang="en-US" altLang="en-US" sz="4400" i="1" dirty="0" smtClean="0"/>
              <a:t>A</a:t>
            </a:r>
            <a:r>
              <a:rPr lang="en-US" altLang="en-US" sz="4400" i="1" dirty="0" smtClean="0">
                <a:latin typeface="Symbol" panose="05050102010706020507" pitchFamily="18" charset="2"/>
              </a:rPr>
              <a:t>b</a:t>
            </a:r>
            <a:r>
              <a:rPr lang="en-US" altLang="en-US" sz="4400" dirty="0" smtClean="0"/>
              <a:t>| is less than unity; the amount by which it is less than unity, expressed in decibels, is the gain margin.</a:t>
            </a:r>
          </a:p>
          <a:p>
            <a:pPr marL="742950" indent="-742950" eaLnBrk="1" hangingPunct="1">
              <a:buFont typeface="+mj-lt"/>
              <a:buAutoNum type="arabicPeriod"/>
            </a:pPr>
            <a:r>
              <a:rPr lang="en-US" altLang="en-US" sz="4400" dirty="0" smtClean="0"/>
              <a:t>  Alternatively, the amplifier is stable if, at the frequency at which |</a:t>
            </a:r>
            <a:r>
              <a:rPr lang="en-US" altLang="en-US" sz="4400" i="1" dirty="0" smtClean="0"/>
              <a:t>A</a:t>
            </a:r>
            <a:r>
              <a:rPr lang="en-US" altLang="en-US" sz="4400" i="1" dirty="0" smtClean="0">
                <a:latin typeface="Symbol" panose="05050102010706020507" pitchFamily="18" charset="2"/>
              </a:rPr>
              <a:t>b</a:t>
            </a:r>
            <a:r>
              <a:rPr lang="en-US" altLang="en-US" sz="4400" dirty="0" smtClean="0"/>
              <a:t>| = 1, the phase angle is less than 180</a:t>
            </a:r>
            <a:r>
              <a:rPr lang="en-US" altLang="en-US" sz="4400" baseline="30000" dirty="0" smtClean="0"/>
              <a:t>O</a:t>
            </a:r>
            <a:r>
              <a:rPr lang="en-US" altLang="en-US" sz="4400" dirty="0" smtClean="0"/>
              <a:t>, the difference is the phase margin.</a:t>
            </a:r>
          </a:p>
          <a:p>
            <a:pPr eaLnBrk="1" hangingPunct="1"/>
            <a:endParaRPr lang="en-US" altLang="en-US" sz="4400" dirty="0" smtClean="0"/>
          </a:p>
        </p:txBody>
      </p:sp>
      <p:sp>
        <p:nvSpPr>
          <p:cNvPr id="5" name="Rectangle 2"/>
          <p:cNvSpPr>
            <a:spLocks noGrp="1" noChangeArrowheads="1"/>
          </p:cNvSpPr>
          <p:nvPr>
            <p:ph type="title"/>
          </p:nvPr>
        </p:nvSpPr>
        <p:spPr>
          <a:xfrm>
            <a:off x="0" y="0"/>
            <a:ext cx="4261834" cy="832610"/>
          </a:xfrm>
          <a:solidFill>
            <a:schemeClr val="tx1"/>
          </a:solidFill>
        </p:spPr>
        <p:txBody>
          <a:bodyPr>
            <a:normAutofit/>
          </a:bodyPr>
          <a:lstStyle/>
          <a:p>
            <a:pPr eaLnBrk="1" hangingPunct="1"/>
            <a:r>
              <a:rPr lang="en-US" altLang="en-US" dirty="0" smtClean="0">
                <a:solidFill>
                  <a:schemeClr val="bg1"/>
                </a:solidFill>
                <a:latin typeface="Arial Black" panose="020B0A04020102020204" pitchFamily="34" charset="0"/>
              </a:rPr>
              <a:t>Introduction</a:t>
            </a:r>
            <a:endParaRPr lang="en-US" altLang="en-US" dirty="0">
              <a:solidFill>
                <a:schemeClr val="bg1"/>
              </a:solidFill>
              <a:latin typeface="Arial Black" panose="020B0A04020102020204" pitchFamily="34" charset="0"/>
            </a:endParaRPr>
          </a:p>
        </p:txBody>
      </p:sp>
      <p:sp>
        <p:nvSpPr>
          <p:cNvPr id="2" name="Rectangle 1"/>
          <p:cNvSpPr/>
          <p:nvPr/>
        </p:nvSpPr>
        <p:spPr>
          <a:xfrm>
            <a:off x="4534505" y="106190"/>
            <a:ext cx="2509020" cy="584775"/>
          </a:xfrm>
          <a:prstGeom prst="rect">
            <a:avLst/>
          </a:prstGeom>
        </p:spPr>
        <p:txBody>
          <a:bodyPr wrap="none">
            <a:spAutoFit/>
          </a:bodyPr>
          <a:lstStyle/>
          <a:p>
            <a:r>
              <a:rPr lang="en-US" altLang="en-US" sz="3200" b="1" dirty="0"/>
              <a:t>1+A(</a:t>
            </a:r>
            <a:r>
              <a:rPr lang="en-US" altLang="en-US" sz="3200" b="1" i="1" dirty="0"/>
              <a:t>s</a:t>
            </a:r>
            <a:r>
              <a:rPr lang="en-US" altLang="en-US" sz="3200" b="1" dirty="0"/>
              <a:t>)</a:t>
            </a:r>
            <a:r>
              <a:rPr lang="en-US" altLang="en-US" sz="3200" b="1" dirty="0">
                <a:latin typeface="Symbol" panose="05050102010706020507" pitchFamily="18" charset="2"/>
              </a:rPr>
              <a:t>b</a:t>
            </a:r>
            <a:r>
              <a:rPr lang="en-US" altLang="en-US" sz="3200" b="1" dirty="0"/>
              <a:t>(</a:t>
            </a:r>
            <a:r>
              <a:rPr lang="en-US" altLang="en-US" sz="3200" b="1" i="1" dirty="0"/>
              <a:t>s</a:t>
            </a:r>
            <a:r>
              <a:rPr lang="en-US" altLang="en-US" sz="3200" b="1" dirty="0"/>
              <a:t>) = 0</a:t>
            </a:r>
            <a:endParaRPr lang="en-US" sz="3200" b="1" dirty="0"/>
          </a:p>
        </p:txBody>
      </p:sp>
    </p:spTree>
    <p:extLst>
      <p:ext uri="{BB962C8B-B14F-4D97-AF65-F5344CB8AC3E}">
        <p14:creationId xmlns:p14="http://schemas.microsoft.com/office/powerpoint/2010/main" val="41198977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type="body" idx="1"/>
          </p:nvPr>
        </p:nvSpPr>
        <p:spPr>
          <a:xfrm>
            <a:off x="0" y="991673"/>
            <a:ext cx="12192000" cy="4351338"/>
          </a:xfrm>
        </p:spPr>
        <p:txBody>
          <a:bodyPr>
            <a:noAutofit/>
          </a:bodyPr>
          <a:lstStyle/>
          <a:p>
            <a:pPr eaLnBrk="1" hangingPunct="1"/>
            <a:r>
              <a:rPr lang="en-US" altLang="en-US" sz="3600" dirty="0" smtClean="0"/>
              <a:t>To make a given amplifier stable for a given feedback factor</a:t>
            </a:r>
            <a:r>
              <a:rPr lang="en-US" altLang="en-US" sz="3600" i="1" dirty="0" smtClean="0">
                <a:latin typeface="Symbol" panose="05050102010706020507" pitchFamily="18" charset="2"/>
              </a:rPr>
              <a:t> b</a:t>
            </a:r>
            <a:r>
              <a:rPr lang="en-US" altLang="en-US" sz="3600" dirty="0" smtClean="0"/>
              <a:t>, the open-loop frequency response is suitably modified by a process known as frequency compensation.</a:t>
            </a:r>
          </a:p>
          <a:p>
            <a:pPr eaLnBrk="1" hangingPunct="1"/>
            <a:endParaRPr lang="en-US" altLang="en-US" sz="3600" dirty="0" smtClean="0"/>
          </a:p>
          <a:p>
            <a:pPr eaLnBrk="1" hangingPunct="1"/>
            <a:r>
              <a:rPr lang="en-US" altLang="en-US" sz="3600" dirty="0" smtClean="0"/>
              <a:t>A popular method for frequency compensation involves connecting a feedback capacitor across an inverting stage in the amplifier.  This process is known as pole splitting.</a:t>
            </a:r>
          </a:p>
        </p:txBody>
      </p:sp>
      <p:sp>
        <p:nvSpPr>
          <p:cNvPr id="4" name="Rectangle 2"/>
          <p:cNvSpPr>
            <a:spLocks noGrp="1" noChangeArrowheads="1"/>
          </p:cNvSpPr>
          <p:nvPr>
            <p:ph type="title"/>
          </p:nvPr>
        </p:nvSpPr>
        <p:spPr>
          <a:xfrm>
            <a:off x="0" y="0"/>
            <a:ext cx="4261834" cy="832610"/>
          </a:xfrm>
          <a:solidFill>
            <a:schemeClr val="tx1"/>
          </a:solidFill>
        </p:spPr>
        <p:txBody>
          <a:bodyPr>
            <a:normAutofit/>
          </a:bodyPr>
          <a:lstStyle/>
          <a:p>
            <a:pPr eaLnBrk="1" hangingPunct="1"/>
            <a:r>
              <a:rPr lang="en-US" altLang="en-US" dirty="0" smtClean="0">
                <a:solidFill>
                  <a:schemeClr val="bg1"/>
                </a:solidFill>
                <a:latin typeface="Arial Black" panose="020B0A04020102020204" pitchFamily="34" charset="0"/>
              </a:rPr>
              <a:t>Introduction</a:t>
            </a:r>
            <a:endParaRPr lang="en-US" altLang="en-US"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155659398"/>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800" y="2600325"/>
            <a:ext cx="10515600" cy="1325563"/>
          </a:xfrm>
        </p:spPr>
        <p:txBody>
          <a:bodyPr>
            <a:normAutofit/>
          </a:bodyPr>
          <a:lstStyle/>
          <a:p>
            <a:pPr algn="ctr"/>
            <a:r>
              <a:rPr lang="en-US" sz="6600" b="1" dirty="0" smtClean="0"/>
              <a:t>Stability: Detailed analysis  </a:t>
            </a:r>
            <a:endParaRPr lang="en-US" sz="6600" b="1" dirty="0"/>
          </a:p>
        </p:txBody>
      </p:sp>
    </p:spTree>
    <p:extLst>
      <p:ext uri="{BB962C8B-B14F-4D97-AF65-F5344CB8AC3E}">
        <p14:creationId xmlns:p14="http://schemas.microsoft.com/office/powerpoint/2010/main" val="21064633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14190" y="210824"/>
            <a:ext cx="9810880" cy="6647176"/>
          </a:xfrm>
          <a:prstGeom prst="rect">
            <a:avLst/>
          </a:prstGeom>
        </p:spPr>
      </p:pic>
    </p:spTree>
    <p:extLst>
      <p:ext uri="{BB962C8B-B14F-4D97-AF65-F5344CB8AC3E}">
        <p14:creationId xmlns:p14="http://schemas.microsoft.com/office/powerpoint/2010/main" val="3750730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8721" y="-1"/>
            <a:ext cx="11179081" cy="6794541"/>
          </a:xfrm>
          <a:prstGeom prst="rect">
            <a:avLst/>
          </a:prstGeom>
        </p:spPr>
      </p:pic>
    </p:spTree>
    <p:extLst>
      <p:ext uri="{BB962C8B-B14F-4D97-AF65-F5344CB8AC3E}">
        <p14:creationId xmlns:p14="http://schemas.microsoft.com/office/powerpoint/2010/main" val="25799752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095" y="130056"/>
            <a:ext cx="10909130" cy="6693943"/>
          </a:xfrm>
          <a:prstGeom prst="rect">
            <a:avLst/>
          </a:prstGeom>
        </p:spPr>
      </p:pic>
    </p:spTree>
    <p:extLst>
      <p:ext uri="{BB962C8B-B14F-4D97-AF65-F5344CB8AC3E}">
        <p14:creationId xmlns:p14="http://schemas.microsoft.com/office/powerpoint/2010/main" val="36395386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556" y="0"/>
            <a:ext cx="11231610" cy="6858000"/>
          </a:xfrm>
          <a:prstGeom prst="rect">
            <a:avLst/>
          </a:prstGeom>
        </p:spPr>
      </p:pic>
    </p:spTree>
    <p:extLst>
      <p:ext uri="{BB962C8B-B14F-4D97-AF65-F5344CB8AC3E}">
        <p14:creationId xmlns:p14="http://schemas.microsoft.com/office/powerpoint/2010/main" val="41453087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2"/>
          <p:cNvSpPr>
            <a:spLocks noGrp="1" noChangeArrowheads="1"/>
          </p:cNvSpPr>
          <p:nvPr>
            <p:ph type="title"/>
          </p:nvPr>
        </p:nvSpPr>
        <p:spPr>
          <a:xfrm>
            <a:off x="0" y="2710500"/>
            <a:ext cx="4970962" cy="1295400"/>
          </a:xfrm>
        </p:spPr>
        <p:txBody>
          <a:bodyPr>
            <a:normAutofit fontScale="90000"/>
          </a:bodyPr>
          <a:lstStyle/>
          <a:p>
            <a:pPr eaLnBrk="1" hangingPunct="1"/>
            <a:r>
              <a:rPr lang="en-US" altLang="en-US" sz="3200" dirty="0" smtClean="0">
                <a:latin typeface="Arial Black" panose="020B0A04020102020204" pitchFamily="34" charset="0"/>
              </a:rPr>
              <a:t> </a:t>
            </a:r>
            <a:r>
              <a:rPr lang="en-US" altLang="en-US" sz="3200" dirty="0">
                <a:latin typeface="Arial Black" panose="020B0A04020102020204" pitchFamily="34" charset="0"/>
              </a:rPr>
              <a:t>Effect of Feedback </a:t>
            </a:r>
            <a:r>
              <a:rPr lang="en-US" altLang="en-US" sz="3200" dirty="0" smtClean="0">
                <a:latin typeface="Arial Black" panose="020B0A04020102020204" pitchFamily="34" charset="0"/>
              </a:rPr>
              <a:t/>
            </a:r>
            <a:br>
              <a:rPr lang="en-US" altLang="en-US" sz="3200" dirty="0" smtClean="0">
                <a:latin typeface="Arial Black" panose="020B0A04020102020204" pitchFamily="34" charset="0"/>
              </a:rPr>
            </a:br>
            <a:r>
              <a:rPr lang="en-US" altLang="en-US" sz="3200" dirty="0" smtClean="0">
                <a:latin typeface="Arial Black" panose="020B0A04020102020204" pitchFamily="34" charset="0"/>
              </a:rPr>
              <a:t>on </a:t>
            </a:r>
            <a:r>
              <a:rPr lang="en-US" altLang="en-US" sz="3200" dirty="0">
                <a:latin typeface="Arial Black" panose="020B0A04020102020204" pitchFamily="34" charset="0"/>
              </a:rPr>
              <a:t>the Amplifier Poles </a:t>
            </a:r>
          </a:p>
        </p:txBody>
      </p:sp>
      <p:pic>
        <p:nvPicPr>
          <p:cNvPr id="5" name="Picture 4"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l="39233" t="72367" b="5292"/>
          <a:stretch/>
        </p:blipFill>
        <p:spPr bwMode="auto">
          <a:xfrm>
            <a:off x="8363410" y="4901273"/>
            <a:ext cx="3215333" cy="143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l="41997" t="33978" b="37136"/>
          <a:stretch/>
        </p:blipFill>
        <p:spPr bwMode="auto">
          <a:xfrm>
            <a:off x="8154126" y="2429286"/>
            <a:ext cx="3069045" cy="1857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l="39554" b="73242"/>
          <a:stretch/>
        </p:blipFill>
        <p:spPr bwMode="auto">
          <a:xfrm>
            <a:off x="8363410" y="200414"/>
            <a:ext cx="3198305" cy="172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r="64312" b="73242"/>
          <a:stretch/>
        </p:blipFill>
        <p:spPr bwMode="auto">
          <a:xfrm>
            <a:off x="4991601" y="479161"/>
            <a:ext cx="1888309" cy="1721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t="33978" r="66412" b="37136"/>
          <a:stretch/>
        </p:blipFill>
        <p:spPr bwMode="auto">
          <a:xfrm>
            <a:off x="5017546" y="2429287"/>
            <a:ext cx="1777192" cy="1857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se10F35"/>
          <p:cNvPicPr>
            <a:picLocks noChangeAspect="1" noChangeArrowheads="1"/>
          </p:cNvPicPr>
          <p:nvPr/>
        </p:nvPicPr>
        <p:blipFill rotWithShape="1">
          <a:blip r:embed="rId2">
            <a:extLst>
              <a:ext uri="{28A0092B-C50C-407E-A947-70E740481C1C}">
                <a14:useLocalDpi xmlns:a14="http://schemas.microsoft.com/office/drawing/2010/main" val="0"/>
              </a:ext>
            </a:extLst>
          </a:blip>
          <a:srcRect t="65685" r="65293"/>
          <a:stretch/>
        </p:blipFill>
        <p:spPr bwMode="auto">
          <a:xfrm>
            <a:off x="5017546" y="4516207"/>
            <a:ext cx="1836421" cy="220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28457" y="28576"/>
            <a:ext cx="2888343" cy="400110"/>
          </a:xfrm>
          <a:prstGeom prst="rect">
            <a:avLst/>
          </a:prstGeom>
          <a:noFill/>
        </p:spPr>
        <p:txBody>
          <a:bodyPr wrap="square" rtlCol="0">
            <a:spAutoFit/>
          </a:bodyPr>
          <a:lstStyle/>
          <a:p>
            <a:pPr algn="ctr"/>
            <a:r>
              <a:rPr lang="en-US" sz="2000" b="1" u="sng" dirty="0" smtClean="0"/>
              <a:t>Poles location in S plane</a:t>
            </a:r>
            <a:endParaRPr lang="en-US" sz="2000" b="1" u="sng" dirty="0"/>
          </a:p>
        </p:txBody>
      </p:sp>
      <p:sp>
        <p:nvSpPr>
          <p:cNvPr id="11" name="TextBox 10"/>
          <p:cNvSpPr txBox="1"/>
          <p:nvPr/>
        </p:nvSpPr>
        <p:spPr>
          <a:xfrm>
            <a:off x="8538028" y="0"/>
            <a:ext cx="2685143" cy="400110"/>
          </a:xfrm>
          <a:prstGeom prst="rect">
            <a:avLst/>
          </a:prstGeom>
          <a:noFill/>
        </p:spPr>
        <p:txBody>
          <a:bodyPr wrap="square" rtlCol="0">
            <a:spAutoFit/>
          </a:bodyPr>
          <a:lstStyle/>
          <a:p>
            <a:pPr algn="ctr"/>
            <a:r>
              <a:rPr lang="en-US" sz="2000" b="1" u="sng" dirty="0" smtClean="0"/>
              <a:t>Time domain response</a:t>
            </a:r>
            <a:endParaRPr lang="en-US" sz="2000" b="1" u="sng" dirty="0"/>
          </a:p>
        </p:txBody>
      </p:sp>
    </p:spTree>
    <p:extLst>
      <p:ext uri="{BB962C8B-B14F-4D97-AF65-F5344CB8AC3E}">
        <p14:creationId xmlns:p14="http://schemas.microsoft.com/office/powerpoint/2010/main" val="847554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74137"/>
          <a:stretch/>
        </p:blipFill>
        <p:spPr>
          <a:xfrm>
            <a:off x="0" y="5283200"/>
            <a:ext cx="11897134" cy="1299029"/>
          </a:xfrm>
          <a:prstGeom prst="rect">
            <a:avLst/>
          </a:prstGeom>
        </p:spPr>
      </p:pic>
      <p:sp>
        <p:nvSpPr>
          <p:cNvPr id="2" name="Title 1"/>
          <p:cNvSpPr>
            <a:spLocks noGrp="1"/>
          </p:cNvSpPr>
          <p:nvPr>
            <p:ph type="title"/>
          </p:nvPr>
        </p:nvSpPr>
        <p:spPr>
          <a:xfrm>
            <a:off x="0" y="0"/>
            <a:ext cx="12192000" cy="1325563"/>
          </a:xfrm>
          <a:solidFill>
            <a:srgbClr val="FFFF00"/>
          </a:solidFill>
        </p:spPr>
        <p:txBody>
          <a:bodyPr/>
          <a:lstStyle/>
          <a:p>
            <a:pPr algn="ctr"/>
            <a:r>
              <a:rPr lang="en-US" b="1" dirty="0" smtClean="0">
                <a:latin typeface="Aharoni" panose="02010803020104030203" pitchFamily="2" charset="-79"/>
                <a:cs typeface="Aharoni" panose="02010803020104030203" pitchFamily="2" charset="-79"/>
              </a:rPr>
              <a:t>General methods for stability analysis</a:t>
            </a:r>
            <a:endParaRPr lang="en-US" b="1" dirty="0">
              <a:latin typeface="Aharoni" panose="02010803020104030203" pitchFamily="2" charset="-79"/>
              <a:cs typeface="Aharoni" panose="02010803020104030203" pitchFamily="2" charset="-79"/>
            </a:endParaRPr>
          </a:p>
        </p:txBody>
      </p:sp>
      <p:pic>
        <p:nvPicPr>
          <p:cNvPr id="5" name="Picture 4"/>
          <p:cNvPicPr>
            <a:picLocks noChangeAspect="1"/>
          </p:cNvPicPr>
          <p:nvPr/>
        </p:nvPicPr>
        <p:blipFill rotWithShape="1">
          <a:blip r:embed="rId2"/>
          <a:srcRect l="610" t="578" r="-610" b="30342"/>
          <a:stretch/>
        </p:blipFill>
        <p:spPr>
          <a:xfrm>
            <a:off x="0" y="1325563"/>
            <a:ext cx="11897134" cy="3469732"/>
          </a:xfrm>
          <a:prstGeom prst="rect">
            <a:avLst/>
          </a:prstGeom>
        </p:spPr>
      </p:pic>
    </p:spTree>
    <p:extLst>
      <p:ext uri="{BB962C8B-B14F-4D97-AF65-F5344CB8AC3E}">
        <p14:creationId xmlns:p14="http://schemas.microsoft.com/office/powerpoint/2010/main" val="7278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solidFill>
            <a:srgbClr val="FFFF00"/>
          </a:solidFill>
        </p:spPr>
        <p:txBody>
          <a:bodyPr>
            <a:normAutofit/>
          </a:bodyPr>
          <a:lstStyle/>
          <a:p>
            <a:pPr algn="ctr"/>
            <a:r>
              <a:rPr lang="en-US" sz="5400" b="1" dirty="0">
                <a:latin typeface="Aharoni" panose="02010803020104030203" pitchFamily="2" charset="-79"/>
                <a:cs typeface="Aharoni" panose="02010803020104030203" pitchFamily="2" charset="-79"/>
              </a:rPr>
              <a:t>Sequence </a:t>
            </a:r>
            <a:r>
              <a:rPr lang="en-US" sz="5400" b="1" dirty="0" smtClean="0">
                <a:latin typeface="Aharoni" panose="02010803020104030203" pitchFamily="2" charset="-79"/>
                <a:cs typeface="Aharoni" panose="02010803020104030203" pitchFamily="2" charset="-79"/>
              </a:rPr>
              <a:t>: Stability analysis</a:t>
            </a:r>
            <a:endParaRPr lang="en-US" sz="5400" b="1" dirty="0">
              <a:latin typeface="Aharoni" panose="02010803020104030203" pitchFamily="2" charset="-79"/>
              <a:cs typeface="Aharoni" panose="02010803020104030203" pitchFamily="2" charset="-79"/>
            </a:endParaRPr>
          </a:p>
        </p:txBody>
      </p:sp>
      <p:sp>
        <p:nvSpPr>
          <p:cNvPr id="3" name="Content Placeholder 2"/>
          <p:cNvSpPr>
            <a:spLocks noGrp="1"/>
          </p:cNvSpPr>
          <p:nvPr>
            <p:ph idx="1"/>
          </p:nvPr>
        </p:nvSpPr>
        <p:spPr>
          <a:xfrm>
            <a:off x="1012372" y="1964192"/>
            <a:ext cx="10515600" cy="4351338"/>
          </a:xfrm>
        </p:spPr>
        <p:txBody>
          <a:bodyPr>
            <a:normAutofit/>
          </a:bodyPr>
          <a:lstStyle/>
          <a:p>
            <a:r>
              <a:rPr lang="en-US" sz="3600" b="1" dirty="0" smtClean="0"/>
              <a:t>What is Bode Plot &amp; how to plot it</a:t>
            </a:r>
          </a:p>
          <a:p>
            <a:r>
              <a:rPr lang="en-US" sz="3600" b="1" dirty="0" smtClean="0"/>
              <a:t>Stability analysis using Bode plots</a:t>
            </a:r>
          </a:p>
          <a:p>
            <a:r>
              <a:rPr lang="en-US" sz="3600" b="1" dirty="0" smtClean="0"/>
              <a:t>What is root locus </a:t>
            </a:r>
          </a:p>
          <a:p>
            <a:r>
              <a:rPr lang="en-US" sz="3600" b="1" dirty="0" smtClean="0"/>
              <a:t>Stability analysis using root locus</a:t>
            </a:r>
          </a:p>
          <a:p>
            <a:r>
              <a:rPr lang="en-US" sz="3600" b="1" dirty="0" smtClean="0"/>
              <a:t>Routh criteria and stability analysis using this criteria</a:t>
            </a:r>
          </a:p>
          <a:p>
            <a:r>
              <a:rPr lang="en-US" sz="3600" b="1" dirty="0" err="1" smtClean="0"/>
              <a:t>Nyquist</a:t>
            </a:r>
            <a:r>
              <a:rPr lang="en-US" sz="3600" b="1" dirty="0" smtClean="0"/>
              <a:t> stability criteria </a:t>
            </a:r>
            <a:endParaRPr lang="en-US" sz="3600" b="1" dirty="0"/>
          </a:p>
        </p:txBody>
      </p:sp>
    </p:spTree>
    <p:extLst>
      <p:ext uri="{BB962C8B-B14F-4D97-AF65-F5344CB8AC3E}">
        <p14:creationId xmlns:p14="http://schemas.microsoft.com/office/powerpoint/2010/main" val="24411490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pPr>
              <a:defRPr/>
            </a:pPr>
            <a:fld id="{FFC30A5B-7017-41F2-A14E-BF1CFC9E9920}" type="slidenum">
              <a:rPr lang="en-US" altLang="en-US"/>
              <a:pPr>
                <a:defRPr/>
              </a:pPr>
              <a:t>3</a:t>
            </a:fld>
            <a:endParaRPr lang="en-US" altLang="en-US"/>
          </a:p>
        </p:txBody>
      </p:sp>
      <p:sp>
        <p:nvSpPr>
          <p:cNvPr id="245764" name="Rectangle 2"/>
          <p:cNvSpPr>
            <a:spLocks noGrp="1" noChangeArrowheads="1"/>
          </p:cNvSpPr>
          <p:nvPr>
            <p:ph type="title"/>
          </p:nvPr>
        </p:nvSpPr>
        <p:spPr>
          <a:xfrm>
            <a:off x="838200" y="123088"/>
            <a:ext cx="10515600" cy="884126"/>
          </a:xfrm>
        </p:spPr>
        <p:txBody>
          <a:bodyPr/>
          <a:lstStyle/>
          <a:p>
            <a:pPr eaLnBrk="1" hangingPunct="1"/>
            <a:r>
              <a:rPr lang="en-US" altLang="en-US" dirty="0" smtClean="0">
                <a:latin typeface="Arial Black" panose="020B0A04020102020204" pitchFamily="34" charset="0"/>
              </a:rPr>
              <a:t>Polarity of Feedback Example I</a:t>
            </a:r>
          </a:p>
        </p:txBody>
      </p:sp>
      <p:pic>
        <p:nvPicPr>
          <p:cNvPr id="2457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1" y="939801"/>
            <a:ext cx="5319713" cy="418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5766" name="Group 18"/>
          <p:cNvGrpSpPr>
            <a:grpSpLocks/>
          </p:cNvGrpSpPr>
          <p:nvPr/>
        </p:nvGrpSpPr>
        <p:grpSpPr bwMode="auto">
          <a:xfrm>
            <a:off x="1676400" y="5143500"/>
            <a:ext cx="8839200" cy="838200"/>
            <a:chOff x="0" y="3552"/>
            <a:chExt cx="5760" cy="528"/>
          </a:xfrm>
        </p:grpSpPr>
        <p:sp>
          <p:nvSpPr>
            <p:cNvPr id="245768" name="AutoShape 17"/>
            <p:cNvSpPr>
              <a:spLocks noChangeArrowheads="1"/>
            </p:cNvSpPr>
            <p:nvPr/>
          </p:nvSpPr>
          <p:spPr bwMode="auto">
            <a:xfrm>
              <a:off x="0" y="3552"/>
              <a:ext cx="5760"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45769" name="Object 5"/>
            <p:cNvGraphicFramePr>
              <a:graphicFrameLocks noChangeAspect="1"/>
            </p:cNvGraphicFramePr>
            <p:nvPr/>
          </p:nvGraphicFramePr>
          <p:xfrm>
            <a:off x="144" y="3720"/>
            <a:ext cx="504" cy="336"/>
          </p:xfrm>
          <a:graphic>
            <a:graphicData uri="http://schemas.openxmlformats.org/presentationml/2006/ole">
              <mc:AlternateContent xmlns:mc="http://schemas.openxmlformats.org/markup-compatibility/2006">
                <mc:Choice xmlns:v="urn:schemas-microsoft-com:vml" Requires="v">
                  <p:oleObj spid="_x0000_s10550" name="Equation" r:id="rId4" imgW="533169" imgH="355446" progId="Equation.3">
                    <p:embed/>
                  </p:oleObj>
                </mc:Choice>
                <mc:Fallback>
                  <p:oleObj name="Equation" r:id="rId4" imgW="533169"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 y="3720"/>
                          <a:ext cx="504"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70" name="Object 6"/>
            <p:cNvGraphicFramePr>
              <a:graphicFrameLocks noChangeAspect="1"/>
            </p:cNvGraphicFramePr>
            <p:nvPr/>
          </p:nvGraphicFramePr>
          <p:xfrm>
            <a:off x="1176" y="3704"/>
            <a:ext cx="1240" cy="344"/>
          </p:xfrm>
          <a:graphic>
            <a:graphicData uri="http://schemas.openxmlformats.org/presentationml/2006/ole">
              <mc:AlternateContent xmlns:mc="http://schemas.openxmlformats.org/markup-compatibility/2006">
                <mc:Choice xmlns:v="urn:schemas-microsoft-com:vml" Requires="v">
                  <p:oleObj spid="_x0000_s10551" name="Equation" r:id="rId6" imgW="1231366" imgH="342751" progId="Equation.3">
                    <p:embed/>
                  </p:oleObj>
                </mc:Choice>
                <mc:Fallback>
                  <p:oleObj name="Equation" r:id="rId6" imgW="1231366" imgH="342751"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 y="3704"/>
                          <a:ext cx="1240"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71" name="Object 7"/>
            <p:cNvGraphicFramePr>
              <a:graphicFrameLocks noChangeAspect="1"/>
            </p:cNvGraphicFramePr>
            <p:nvPr/>
          </p:nvGraphicFramePr>
          <p:xfrm>
            <a:off x="2896" y="3720"/>
            <a:ext cx="1136" cy="349"/>
          </p:xfrm>
          <a:graphic>
            <a:graphicData uri="http://schemas.openxmlformats.org/presentationml/2006/ole">
              <mc:AlternateContent xmlns:mc="http://schemas.openxmlformats.org/markup-compatibility/2006">
                <mc:Choice xmlns:v="urn:schemas-microsoft-com:vml" Requires="v">
                  <p:oleObj spid="_x0000_s10552" name="Equation" r:id="rId8" imgW="1155199" imgH="355446" progId="Equation.3">
                    <p:embed/>
                  </p:oleObj>
                </mc:Choice>
                <mc:Fallback>
                  <p:oleObj name="Equation" r:id="rId8" imgW="1155199" imgH="3554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6" y="3720"/>
                          <a:ext cx="1136"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5772" name="Object 9"/>
            <p:cNvGraphicFramePr>
              <a:graphicFrameLocks noChangeAspect="1"/>
            </p:cNvGraphicFramePr>
            <p:nvPr/>
          </p:nvGraphicFramePr>
          <p:xfrm>
            <a:off x="4512" y="3704"/>
            <a:ext cx="1248" cy="348"/>
          </p:xfrm>
          <a:graphic>
            <a:graphicData uri="http://schemas.openxmlformats.org/presentationml/2006/ole">
              <mc:AlternateContent xmlns:mc="http://schemas.openxmlformats.org/markup-compatibility/2006">
                <mc:Choice xmlns:v="urn:schemas-microsoft-com:vml" Requires="v">
                  <p:oleObj spid="_x0000_s10553" name="Equation" r:id="rId10" imgW="1231366" imgH="342751" progId="Equation.3">
                    <p:embed/>
                  </p:oleObj>
                </mc:Choice>
                <mc:Fallback>
                  <p:oleObj name="Equation" r:id="rId10" imgW="1231366" imgH="342751"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12" y="3704"/>
                          <a:ext cx="1248"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773" name="AutoShape 11"/>
            <p:cNvSpPr>
              <a:spLocks noChangeArrowheads="1"/>
            </p:cNvSpPr>
            <p:nvPr/>
          </p:nvSpPr>
          <p:spPr bwMode="auto">
            <a:xfrm>
              <a:off x="752" y="3744"/>
              <a:ext cx="288" cy="144"/>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45774" name="AutoShape 15"/>
            <p:cNvSpPr>
              <a:spLocks noChangeArrowheads="1"/>
            </p:cNvSpPr>
            <p:nvPr/>
          </p:nvSpPr>
          <p:spPr bwMode="auto">
            <a:xfrm>
              <a:off x="2520" y="3744"/>
              <a:ext cx="288" cy="144"/>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45775" name="AutoShape 16"/>
            <p:cNvSpPr>
              <a:spLocks noChangeArrowheads="1"/>
            </p:cNvSpPr>
            <p:nvPr/>
          </p:nvSpPr>
          <p:spPr bwMode="auto">
            <a:xfrm>
              <a:off x="4168" y="3736"/>
              <a:ext cx="288" cy="144"/>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pSp>
      <p:sp>
        <p:nvSpPr>
          <p:cNvPr id="245767" name="Text Box 19"/>
          <p:cNvSpPr txBox="1">
            <a:spLocks noChangeArrowheads="1"/>
          </p:cNvSpPr>
          <p:nvPr/>
        </p:nvSpPr>
        <p:spPr bwMode="auto">
          <a:xfrm>
            <a:off x="4476751" y="6299200"/>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r>
              <a:rPr lang="en-US" altLang="en-US" sz="3600" b="1" i="1"/>
              <a:t>Negative Feedback</a:t>
            </a:r>
          </a:p>
        </p:txBody>
      </p:sp>
    </p:spTree>
    <p:extLst>
      <p:ext uri="{BB962C8B-B14F-4D97-AF65-F5344CB8AC3E}">
        <p14:creationId xmlns:p14="http://schemas.microsoft.com/office/powerpoint/2010/main" val="4248113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3927" y="0"/>
            <a:ext cx="8305800" cy="667512"/>
          </a:xfrm>
          <a:solidFill>
            <a:schemeClr val="tx1"/>
          </a:solidFill>
        </p:spPr>
        <p:txBody>
          <a:bodyPr>
            <a:noAutofit/>
          </a:bodyPr>
          <a:lstStyle/>
          <a:p>
            <a:pPr algn="ctr"/>
            <a:r>
              <a:rPr lang="en-US" b="1" dirty="0" err="1" smtClean="0">
                <a:solidFill>
                  <a:schemeClr val="bg1"/>
                </a:solidFill>
                <a:latin typeface="Arial Black" panose="020B0A04020102020204" pitchFamily="34" charset="0"/>
              </a:rPr>
              <a:t>Nyquist</a:t>
            </a:r>
            <a:r>
              <a:rPr lang="en-US" b="1" dirty="0" smtClean="0">
                <a:solidFill>
                  <a:schemeClr val="bg1"/>
                </a:solidFill>
                <a:latin typeface="Arial Black" panose="020B0A04020102020204" pitchFamily="34" charset="0"/>
              </a:rPr>
              <a:t> Plot &amp; Bode Plot</a:t>
            </a:r>
            <a:endParaRPr lang="en-US" b="1" dirty="0">
              <a:solidFill>
                <a:schemeClr val="bg1"/>
              </a:solidFill>
              <a:latin typeface="Arial Black" panose="020B0A04020102020204" pitchFamily="34" charset="0"/>
            </a:endParaRPr>
          </a:p>
        </p:txBody>
      </p:sp>
      <p:sp>
        <p:nvSpPr>
          <p:cNvPr id="3" name="Rectangle 2"/>
          <p:cNvSpPr/>
          <p:nvPr/>
        </p:nvSpPr>
        <p:spPr>
          <a:xfrm>
            <a:off x="235576" y="744786"/>
            <a:ext cx="11642502" cy="6001643"/>
          </a:xfrm>
          <a:prstGeom prst="rect">
            <a:avLst/>
          </a:prstGeom>
        </p:spPr>
        <p:txBody>
          <a:bodyPr wrap="square">
            <a:spAutoFit/>
          </a:bodyPr>
          <a:lstStyle/>
          <a:p>
            <a:pPr marL="285750" indent="-285750" algn="just">
              <a:buFont typeface="Arial" pitchFamily="34" charset="0"/>
              <a:buChar char="•"/>
            </a:pPr>
            <a:r>
              <a:rPr lang="en-US" sz="3200" b="1" dirty="0" smtClean="0"/>
              <a:t>Frequency </a:t>
            </a:r>
            <a:r>
              <a:rPr lang="en-US" sz="3200" b="1" dirty="0"/>
              <a:t>response </a:t>
            </a:r>
            <a:r>
              <a:rPr lang="en-US" sz="3200" b="1" dirty="0" smtClean="0"/>
              <a:t>can be determine by  methods that  includes </a:t>
            </a:r>
            <a:r>
              <a:rPr lang="en-US" sz="3200" b="1" dirty="0"/>
              <a:t>Bode' plots and </a:t>
            </a:r>
            <a:r>
              <a:rPr lang="en-US" sz="3200" b="1" dirty="0" err="1"/>
              <a:t>Nyquist</a:t>
            </a:r>
            <a:r>
              <a:rPr lang="en-US" sz="3200" b="1" dirty="0"/>
              <a:t> plots.</a:t>
            </a:r>
          </a:p>
          <a:p>
            <a:pPr marL="285750" indent="-285750" algn="just">
              <a:buFont typeface="Arial" pitchFamily="34" charset="0"/>
              <a:buChar char="•"/>
            </a:pPr>
            <a:endParaRPr lang="en-US" sz="3200" b="1" dirty="0"/>
          </a:p>
          <a:p>
            <a:pPr marL="285750" indent="-285750" algn="just">
              <a:buFont typeface="Arial" pitchFamily="34" charset="0"/>
              <a:buChar char="•"/>
            </a:pPr>
            <a:r>
              <a:rPr lang="en-US" sz="3200" b="1" dirty="0"/>
              <a:t>Bode' plots use frequency as the horizontal axis and use two separate plots to display amplitude and phase of the frequency response.</a:t>
            </a:r>
          </a:p>
          <a:p>
            <a:pPr marL="285750" indent="-285750" algn="just">
              <a:buFont typeface="Arial" pitchFamily="34" charset="0"/>
              <a:buChar char="•"/>
            </a:pPr>
            <a:endParaRPr lang="en-US" sz="3200" b="1" dirty="0"/>
          </a:p>
          <a:p>
            <a:pPr marL="285750" indent="-285750" algn="just">
              <a:buFont typeface="Arial" pitchFamily="34" charset="0"/>
              <a:buChar char="•"/>
            </a:pPr>
            <a:r>
              <a:rPr lang="en-US" sz="3200" b="1" dirty="0" err="1"/>
              <a:t>Nyquist</a:t>
            </a:r>
            <a:r>
              <a:rPr lang="en-US" sz="3200" b="1" dirty="0"/>
              <a:t> plots display both amplitude and phase angle on a single plot, using frequency as a parameter in the plot. </a:t>
            </a:r>
          </a:p>
          <a:p>
            <a:pPr marL="285750" indent="-285750" algn="just">
              <a:buFont typeface="Arial" pitchFamily="34" charset="0"/>
              <a:buChar char="•"/>
            </a:pPr>
            <a:endParaRPr lang="en-US" sz="3200" b="1" dirty="0"/>
          </a:p>
          <a:p>
            <a:pPr marL="285750" indent="-285750" algn="just">
              <a:buFont typeface="Arial" pitchFamily="34" charset="0"/>
              <a:buChar char="•"/>
            </a:pPr>
            <a:r>
              <a:rPr lang="en-US" sz="3200" b="1" dirty="0" err="1"/>
              <a:t>Nyquist</a:t>
            </a:r>
            <a:r>
              <a:rPr lang="en-US" sz="3200" b="1" dirty="0"/>
              <a:t> plots have properties that allow you to see whether a system is stable or unstable.</a:t>
            </a:r>
          </a:p>
        </p:txBody>
      </p:sp>
    </p:spTree>
    <p:extLst>
      <p:ext uri="{BB962C8B-B14F-4D97-AF65-F5344CB8AC3E}">
        <p14:creationId xmlns:p14="http://schemas.microsoft.com/office/powerpoint/2010/main" val="9398019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0" y="0"/>
            <a:ext cx="4764109" cy="755337"/>
          </a:xfrm>
          <a:solidFill>
            <a:schemeClr val="tx1"/>
          </a:solidFill>
        </p:spPr>
        <p:txBody>
          <a:bodyPr>
            <a:normAutofit fontScale="90000"/>
          </a:bodyPr>
          <a:lstStyle/>
          <a:p>
            <a:r>
              <a:rPr lang="en-US" altLang="en-US" sz="5400" dirty="0" smtClean="0">
                <a:solidFill>
                  <a:schemeClr val="bg1"/>
                </a:solidFill>
                <a:latin typeface="Arial Black" panose="020B0A04020102020204" pitchFamily="34" charset="0"/>
                <a:cs typeface="Raavi" panose="020B0502040204020203" pitchFamily="34" charset="0"/>
              </a:rPr>
              <a:t>Root Locus</a:t>
            </a:r>
            <a:endParaRPr lang="en-US" altLang="en-US" sz="4800" dirty="0" smtClean="0">
              <a:solidFill>
                <a:schemeClr val="bg1"/>
              </a:solidFill>
              <a:latin typeface="Arial Black" panose="020B0A04020102020204" pitchFamily="34" charset="0"/>
              <a:cs typeface="Raavi" panose="020B0502040204020203" pitchFamily="34" charset="0"/>
            </a:endParaRPr>
          </a:p>
        </p:txBody>
      </p:sp>
      <p:sp>
        <p:nvSpPr>
          <p:cNvPr id="6147" name="Content Placeholder 2"/>
          <p:cNvSpPr>
            <a:spLocks noGrp="1"/>
          </p:cNvSpPr>
          <p:nvPr>
            <p:ph idx="1"/>
          </p:nvPr>
        </p:nvSpPr>
        <p:spPr>
          <a:xfrm>
            <a:off x="0" y="1209183"/>
            <a:ext cx="11674117" cy="941589"/>
          </a:xfrm>
        </p:spPr>
        <p:txBody>
          <a:bodyPr>
            <a:noAutofit/>
          </a:bodyPr>
          <a:lstStyle/>
          <a:p>
            <a:pPr lvl="1">
              <a:buClrTx/>
              <a:buFont typeface="Wingdings" panose="05000000000000000000" pitchFamily="2" charset="2"/>
              <a:buChar char="Ø"/>
            </a:pPr>
            <a:r>
              <a:rPr lang="en-US" altLang="en-US" sz="3200" dirty="0" smtClean="0">
                <a:latin typeface="Raavi" panose="020B0502040204020203" pitchFamily="34" charset="0"/>
                <a:cs typeface="Raavi" panose="020B0502040204020203" pitchFamily="34" charset="0"/>
              </a:rPr>
              <a:t>Root locus is a graphical representation of the closed-loop poles as a system parameter is varied</a:t>
            </a:r>
          </a:p>
          <a:p>
            <a:pPr lvl="1">
              <a:buClrTx/>
              <a:buFont typeface="Wingdings" panose="05000000000000000000" pitchFamily="2" charset="2"/>
              <a:buChar char="Ø"/>
            </a:pPr>
            <a:endParaRPr lang="en-US" altLang="en-US" sz="3200" dirty="0" smtClean="0">
              <a:latin typeface="Raavi" panose="020B0502040204020203" pitchFamily="34" charset="0"/>
              <a:cs typeface="Raavi" panose="020B0502040204020203" pitchFamily="34" charset="0"/>
            </a:endParaRPr>
          </a:p>
          <a:p>
            <a:pPr marL="457200" lvl="1" indent="0">
              <a:buClrTx/>
              <a:buNone/>
            </a:pPr>
            <a:r>
              <a:rPr lang="en-US" altLang="zh-CN" sz="3200" dirty="0" smtClean="0">
                <a:solidFill>
                  <a:schemeClr val="tx1"/>
                </a:solidFill>
                <a:latin typeface="Raavi" panose="020B0502040204020203" pitchFamily="34" charset="0"/>
                <a:cs typeface="Raavi" panose="020B0502040204020203" pitchFamily="34" charset="0"/>
              </a:rPr>
              <a:t> </a:t>
            </a:r>
          </a:p>
          <a:p>
            <a:pPr lvl="1">
              <a:buClrTx/>
              <a:buFont typeface="Wingdings" panose="05000000000000000000" pitchFamily="2" charset="2"/>
              <a:buChar char="Ø"/>
            </a:pPr>
            <a:endParaRPr lang="en-US" altLang="en-US" sz="3200" dirty="0" smtClean="0">
              <a:latin typeface="Raavi" panose="020B0502040204020203" pitchFamily="34" charset="0"/>
              <a:cs typeface="Raavi" panose="020B0502040204020203" pitchFamily="34" charset="0"/>
            </a:endParaRPr>
          </a:p>
          <a:p>
            <a:pPr>
              <a:buClrTx/>
              <a:buFont typeface="Wingdings" panose="05000000000000000000" pitchFamily="2" charset="2"/>
              <a:buChar char="Ø"/>
            </a:pPr>
            <a:endParaRPr lang="en-US" altLang="en-US" sz="3600" dirty="0" smtClean="0">
              <a:latin typeface="Raavi" panose="020B0502040204020203" pitchFamily="34" charset="0"/>
              <a:cs typeface="Raavi" panose="020B0502040204020203" pitchFamily="34" charset="0"/>
            </a:endParaRPr>
          </a:p>
        </p:txBody>
      </p:sp>
      <p:sp>
        <p:nvSpPr>
          <p:cNvPr id="4" name="Content Placeholder 2"/>
          <p:cNvSpPr txBox="1">
            <a:spLocks/>
          </p:cNvSpPr>
          <p:nvPr/>
        </p:nvSpPr>
        <p:spPr>
          <a:xfrm>
            <a:off x="176234" y="4286095"/>
            <a:ext cx="9175750" cy="266858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5000"/>
              </a:lnSpc>
              <a:spcBef>
                <a:spcPct val="50000"/>
              </a:spcBef>
              <a:buFont typeface="Wingdings" panose="05000000000000000000" pitchFamily="2" charset="2"/>
              <a:buChar char="q"/>
              <a:defRPr/>
            </a:pPr>
            <a:r>
              <a:rPr lang="en-US" altLang="zh-CN" sz="4800" b="1" dirty="0" smtClean="0">
                <a:solidFill>
                  <a:srgbClr val="000000"/>
                </a:solidFill>
                <a:latin typeface="Raavi" panose="020B0502040204020203" pitchFamily="34" charset="0"/>
                <a:ea typeface="华文中宋" pitchFamily="2" charset="-122"/>
                <a:cs typeface="Raavi" panose="020B0502040204020203" pitchFamily="34" charset="0"/>
              </a:rPr>
              <a:t>By using root locus method, we can</a:t>
            </a:r>
            <a:r>
              <a:rPr lang="zh-CN" altLang="en-US" sz="5200" b="1" dirty="0" smtClean="0">
                <a:solidFill>
                  <a:srgbClr val="000000"/>
                </a:solidFill>
                <a:latin typeface="Raavi" panose="020B0502040204020203" pitchFamily="34" charset="0"/>
                <a:ea typeface="华文中宋" pitchFamily="2" charset="-122"/>
                <a:cs typeface="Raavi" panose="020B0502040204020203" pitchFamily="34" charset="0"/>
              </a:rPr>
              <a:t>：</a:t>
            </a:r>
          </a:p>
          <a:p>
            <a:pPr>
              <a:lnSpc>
                <a:spcPct val="85000"/>
              </a:lnSpc>
              <a:spcBef>
                <a:spcPct val="50000"/>
              </a:spcBef>
              <a:buFont typeface="Wingdings" panose="05000000000000000000" pitchFamily="2" charset="2"/>
              <a:buChar char="Ø"/>
              <a:defRPr/>
            </a:pPr>
            <a:r>
              <a:rPr lang="en-US" altLang="zh-CN" sz="2600" dirty="0" smtClean="0">
                <a:solidFill>
                  <a:srgbClr val="000000"/>
                </a:solidFill>
                <a:latin typeface="Raavi" panose="020B0502040204020203" pitchFamily="34" charset="0"/>
                <a:ea typeface="华文中宋" pitchFamily="2" charset="-122"/>
                <a:cs typeface="Raavi" panose="020B0502040204020203" pitchFamily="34" charset="0"/>
              </a:rPr>
              <a:t>Analyze the performance of the system</a:t>
            </a:r>
            <a:endParaRPr lang="zh-CN" altLang="en-US" sz="2600" dirty="0" smtClean="0">
              <a:solidFill>
                <a:srgbClr val="000000"/>
              </a:solidFill>
              <a:latin typeface="Raavi" panose="020B0502040204020203" pitchFamily="34" charset="0"/>
              <a:ea typeface="华文中宋" pitchFamily="2" charset="-122"/>
              <a:cs typeface="Raavi" panose="020B0502040204020203" pitchFamily="34" charset="0"/>
            </a:endParaRPr>
          </a:p>
          <a:p>
            <a:pPr>
              <a:lnSpc>
                <a:spcPct val="85000"/>
              </a:lnSpc>
              <a:spcBef>
                <a:spcPct val="50000"/>
              </a:spcBef>
              <a:buFont typeface="Wingdings" panose="05000000000000000000" pitchFamily="2" charset="2"/>
              <a:buChar char="Ø"/>
              <a:defRPr/>
            </a:pPr>
            <a:r>
              <a:rPr lang="en-US" altLang="zh-CN" sz="2600" dirty="0" smtClean="0">
                <a:solidFill>
                  <a:srgbClr val="000000"/>
                </a:solidFill>
                <a:latin typeface="Raavi" panose="020B0502040204020203" pitchFamily="34" charset="0"/>
                <a:ea typeface="华文中宋" pitchFamily="2" charset="-122"/>
                <a:cs typeface="Raavi" panose="020B0502040204020203" pitchFamily="34" charset="0"/>
              </a:rPr>
              <a:t>Determine the structure and parameter of the system</a:t>
            </a:r>
            <a:endParaRPr lang="zh-CN" altLang="en-US" sz="2600" dirty="0" smtClean="0">
              <a:solidFill>
                <a:srgbClr val="000000"/>
              </a:solidFill>
              <a:latin typeface="Raavi" panose="020B0502040204020203" pitchFamily="34" charset="0"/>
              <a:ea typeface="华文中宋" pitchFamily="2" charset="-122"/>
              <a:cs typeface="Raavi" panose="020B0502040204020203" pitchFamily="34" charset="0"/>
            </a:endParaRPr>
          </a:p>
          <a:p>
            <a:pPr>
              <a:lnSpc>
                <a:spcPct val="85000"/>
              </a:lnSpc>
              <a:spcBef>
                <a:spcPct val="50000"/>
              </a:spcBef>
              <a:buFont typeface="Wingdings" panose="05000000000000000000" pitchFamily="2" charset="2"/>
              <a:buChar char="Ø"/>
              <a:defRPr/>
            </a:pPr>
            <a:r>
              <a:rPr lang="en-US" altLang="zh-CN" sz="2600" dirty="0" smtClean="0">
                <a:solidFill>
                  <a:srgbClr val="000000"/>
                </a:solidFill>
                <a:latin typeface="Raavi" panose="020B0502040204020203" pitchFamily="34" charset="0"/>
                <a:ea typeface="华文中宋" pitchFamily="2" charset="-122"/>
                <a:cs typeface="Raavi" panose="020B0502040204020203" pitchFamily="34" charset="0"/>
              </a:rPr>
              <a:t>Design the compensator for control system</a:t>
            </a:r>
            <a:r>
              <a:rPr lang="en-US" altLang="zh-CN" dirty="0" smtClean="0">
                <a:solidFill>
                  <a:srgbClr val="000000"/>
                </a:solidFill>
                <a:latin typeface="Raavi" panose="020B0502040204020203" pitchFamily="34" charset="0"/>
                <a:ea typeface="华文中宋" pitchFamily="2" charset="-122"/>
                <a:cs typeface="Raavi" panose="020B0502040204020203" pitchFamily="34" charset="0"/>
              </a:rPr>
              <a:t>,</a:t>
            </a:r>
            <a:endParaRPr lang="zh-CN" altLang="en-US" dirty="0">
              <a:solidFill>
                <a:srgbClr val="000000"/>
              </a:solidFill>
              <a:latin typeface="Raavi" panose="020B0502040204020203" pitchFamily="34" charset="0"/>
              <a:ea typeface="华文中宋" pitchFamily="2" charset="-122"/>
              <a:cs typeface="Raavi" panose="020B0502040204020203" pitchFamily="34" charset="0"/>
            </a:endParaRPr>
          </a:p>
        </p:txBody>
      </p:sp>
      <p:sp>
        <p:nvSpPr>
          <p:cNvPr id="5" name="Rectangle 4"/>
          <p:cNvSpPr/>
          <p:nvPr/>
        </p:nvSpPr>
        <p:spPr>
          <a:xfrm>
            <a:off x="176234" y="2425909"/>
            <a:ext cx="9780566" cy="1898981"/>
          </a:xfrm>
          <a:prstGeom prst="rect">
            <a:avLst/>
          </a:prstGeom>
        </p:spPr>
        <p:txBody>
          <a:bodyPr wrap="square">
            <a:spAutoFit/>
          </a:bodyPr>
          <a:lstStyle>
            <a:lvl1pPr marL="685800" indent="-685800">
              <a:defRPr>
                <a:solidFill>
                  <a:schemeClr val="tx1"/>
                </a:solidFill>
                <a:latin typeface="Trebuchet MS" panose="020B0603020202020204" pitchFamily="34" charset="0"/>
              </a:defRPr>
            </a:lvl1pPr>
            <a:lvl2pPr marL="742950" indent="-285750">
              <a:defRPr>
                <a:solidFill>
                  <a:schemeClr val="tx1"/>
                </a:solidFill>
                <a:latin typeface="Trebuchet MS" panose="020B0603020202020204" pitchFamily="34" charset="0"/>
              </a:defRPr>
            </a:lvl2pPr>
            <a:lvl3pPr marL="1143000" indent="-228600">
              <a:defRPr>
                <a:solidFill>
                  <a:schemeClr val="tx1"/>
                </a:solidFill>
                <a:latin typeface="Trebuchet MS" panose="020B0603020202020204" pitchFamily="34" charset="0"/>
              </a:defRPr>
            </a:lvl3pPr>
            <a:lvl4pPr marL="1600200" indent="-228600">
              <a:defRPr>
                <a:solidFill>
                  <a:schemeClr val="tx1"/>
                </a:solidFill>
                <a:latin typeface="Trebuchet MS" panose="020B0603020202020204" pitchFamily="34" charset="0"/>
              </a:defRPr>
            </a:lvl4pPr>
            <a:lvl5pPr marL="2057400" indent="-228600">
              <a:defRPr>
                <a:solidFill>
                  <a:schemeClr val="tx1"/>
                </a:solidFill>
                <a:latin typeface="Trebuchet MS" panose="020B0603020202020204" pitchFamily="34" charset="0"/>
              </a:defRPr>
            </a:lvl5pPr>
            <a:lvl6pPr marL="2514600" indent="-228600" fontAlgn="base">
              <a:spcBef>
                <a:spcPct val="0"/>
              </a:spcBef>
              <a:spcAft>
                <a:spcPct val="0"/>
              </a:spcAft>
              <a:defRPr>
                <a:solidFill>
                  <a:schemeClr val="tx1"/>
                </a:solidFill>
                <a:latin typeface="Trebuchet MS" panose="020B0603020202020204" pitchFamily="34" charset="0"/>
              </a:defRPr>
            </a:lvl6pPr>
            <a:lvl7pPr marL="2971800" indent="-228600" fontAlgn="base">
              <a:spcBef>
                <a:spcPct val="0"/>
              </a:spcBef>
              <a:spcAft>
                <a:spcPct val="0"/>
              </a:spcAft>
              <a:defRPr>
                <a:solidFill>
                  <a:schemeClr val="tx1"/>
                </a:solidFill>
                <a:latin typeface="Trebuchet MS" panose="020B0603020202020204" pitchFamily="34" charset="0"/>
              </a:defRPr>
            </a:lvl7pPr>
            <a:lvl8pPr marL="3429000" indent="-228600" fontAlgn="base">
              <a:spcBef>
                <a:spcPct val="0"/>
              </a:spcBef>
              <a:spcAft>
                <a:spcPct val="0"/>
              </a:spcAft>
              <a:defRPr>
                <a:solidFill>
                  <a:schemeClr val="tx1"/>
                </a:solidFill>
                <a:latin typeface="Trebuchet MS" panose="020B0603020202020204" pitchFamily="34" charset="0"/>
              </a:defRPr>
            </a:lvl8pPr>
            <a:lvl9pPr marL="3886200" indent="-228600" fontAlgn="base">
              <a:spcBef>
                <a:spcPct val="0"/>
              </a:spcBef>
              <a:spcAft>
                <a:spcPct val="0"/>
              </a:spcAft>
              <a:defRPr>
                <a:solidFill>
                  <a:schemeClr val="tx1"/>
                </a:solidFill>
                <a:latin typeface="Trebuchet MS" panose="020B0603020202020204" pitchFamily="34" charset="0"/>
              </a:defRPr>
            </a:lvl9pPr>
          </a:lstStyle>
          <a:p>
            <a:pPr defTabSz="914400">
              <a:lnSpc>
                <a:spcPct val="85000"/>
              </a:lnSpc>
              <a:spcBef>
                <a:spcPct val="50000"/>
              </a:spcBef>
              <a:buFont typeface="Wingdings" panose="05000000000000000000" pitchFamily="2" charset="2"/>
              <a:buChar char="q"/>
            </a:pPr>
            <a:r>
              <a:rPr lang="en-US" altLang="zh-CN" sz="4400" b="1" dirty="0">
                <a:latin typeface="Raavi" panose="020B0502040204020203" pitchFamily="34" charset="0"/>
                <a:ea typeface="SimHei" panose="02010609060101010101" pitchFamily="49" charset="-122"/>
                <a:cs typeface="Raavi" panose="020B0502040204020203" pitchFamily="34" charset="0"/>
              </a:rPr>
              <a:t>Definition</a:t>
            </a:r>
            <a:r>
              <a:rPr lang="zh-CN" altLang="en-US" sz="4000" b="1" dirty="0">
                <a:latin typeface="Raavi" panose="020B0502040204020203" pitchFamily="34" charset="0"/>
                <a:ea typeface="SimHei" panose="02010609060101010101" pitchFamily="49" charset="-122"/>
                <a:cs typeface="Raavi" panose="020B0502040204020203" pitchFamily="34" charset="0"/>
              </a:rPr>
              <a:t>：</a:t>
            </a:r>
            <a:endParaRPr lang="en-US" altLang="zh-CN" sz="2400" dirty="0">
              <a:solidFill>
                <a:srgbClr val="0000FF"/>
              </a:solidFill>
              <a:latin typeface="Raavi" panose="020B0502040204020203" pitchFamily="34" charset="0"/>
              <a:ea typeface="SimHei" panose="02010609060101010101" pitchFamily="49" charset="-122"/>
              <a:cs typeface="Raavi" panose="020B0502040204020203" pitchFamily="34" charset="0"/>
            </a:endParaRPr>
          </a:p>
          <a:p>
            <a:pPr defTabSz="914400">
              <a:lnSpc>
                <a:spcPct val="85000"/>
              </a:lnSpc>
              <a:spcBef>
                <a:spcPct val="50000"/>
              </a:spcBef>
              <a:buFont typeface="Wingdings" panose="05000000000000000000" pitchFamily="2" charset="2"/>
              <a:buChar char="Ø"/>
            </a:pPr>
            <a:r>
              <a:rPr lang="en-US" altLang="zh-CN" sz="2400" dirty="0">
                <a:solidFill>
                  <a:srgbClr val="000000"/>
                </a:solidFill>
                <a:latin typeface="Raavi" panose="020B0502040204020203" pitchFamily="34" charset="0"/>
                <a:ea typeface="华文中宋"/>
                <a:cs typeface="Raavi" panose="020B0502040204020203" pitchFamily="34" charset="0"/>
              </a:rPr>
              <a:t>The path traced by the roots of the characteristic equation of the closed-loop system as the gain </a:t>
            </a:r>
            <a:r>
              <a:rPr lang="en-US" altLang="zh-CN" sz="2400" i="1" dirty="0">
                <a:solidFill>
                  <a:srgbClr val="000000"/>
                </a:solidFill>
                <a:latin typeface="Raavi" panose="020B0502040204020203" pitchFamily="34" charset="0"/>
                <a:ea typeface="华文中宋"/>
                <a:cs typeface="Raavi" panose="020B0502040204020203" pitchFamily="34" charset="0"/>
              </a:rPr>
              <a:t>K</a:t>
            </a:r>
            <a:r>
              <a:rPr lang="en-US" altLang="zh-CN" sz="2400" dirty="0">
                <a:solidFill>
                  <a:srgbClr val="000000"/>
                </a:solidFill>
                <a:latin typeface="Raavi" panose="020B0502040204020203" pitchFamily="34" charset="0"/>
                <a:ea typeface="华文中宋"/>
                <a:cs typeface="Raavi" panose="020B0502040204020203" pitchFamily="34" charset="0"/>
              </a:rPr>
              <a:t> is varied from </a:t>
            </a:r>
            <a:r>
              <a:rPr lang="en-US" altLang="zh-CN" sz="2400" i="1" dirty="0">
                <a:solidFill>
                  <a:srgbClr val="000000"/>
                </a:solidFill>
                <a:latin typeface="Raavi" panose="020B0502040204020203" pitchFamily="34" charset="0"/>
                <a:ea typeface="华文中宋"/>
                <a:cs typeface="Raavi" panose="020B0502040204020203" pitchFamily="34" charset="0"/>
              </a:rPr>
              <a:t>0</a:t>
            </a:r>
            <a:r>
              <a:rPr lang="en-US" altLang="zh-CN" sz="2400" dirty="0">
                <a:solidFill>
                  <a:srgbClr val="000000"/>
                </a:solidFill>
                <a:latin typeface="Raavi" panose="020B0502040204020203" pitchFamily="34" charset="0"/>
                <a:ea typeface="华文中宋"/>
                <a:cs typeface="Raavi" panose="020B0502040204020203" pitchFamily="34" charset="0"/>
              </a:rPr>
              <a:t> to +∞ is called root locus</a:t>
            </a:r>
            <a:r>
              <a:rPr lang="en-US" altLang="zh-CN" sz="2800" dirty="0">
                <a:solidFill>
                  <a:srgbClr val="000000"/>
                </a:solidFill>
                <a:latin typeface="Raavi" panose="020B0502040204020203" pitchFamily="34" charset="0"/>
                <a:ea typeface="华文中宋"/>
                <a:cs typeface="Raavi" panose="020B0502040204020203" pitchFamily="34" charset="0"/>
              </a:rPr>
              <a:t>.</a:t>
            </a:r>
            <a:endParaRPr lang="zh-CN" altLang="en-US" sz="2800" dirty="0">
              <a:solidFill>
                <a:srgbClr val="000000"/>
              </a:solidFill>
              <a:latin typeface="Raavi" panose="020B0502040204020203" pitchFamily="34" charset="0"/>
              <a:ea typeface="华文中宋"/>
              <a:cs typeface="Raavi" panose="020B0502040204020203" pitchFamily="34" charset="0"/>
            </a:endParaRPr>
          </a:p>
        </p:txBody>
      </p:sp>
      <p:pic>
        <p:nvPicPr>
          <p:cNvPr id="6" name="Picture 5"/>
          <p:cNvPicPr>
            <a:picLocks noChangeAspect="1"/>
          </p:cNvPicPr>
          <p:nvPr/>
        </p:nvPicPr>
        <p:blipFill>
          <a:blip r:embed="rId2"/>
          <a:stretch>
            <a:fillRect/>
          </a:stretch>
        </p:blipFill>
        <p:spPr>
          <a:xfrm>
            <a:off x="10119430" y="1897498"/>
            <a:ext cx="1752600" cy="1695450"/>
          </a:xfrm>
          <a:prstGeom prst="rect">
            <a:avLst/>
          </a:prstGeom>
        </p:spPr>
      </p:pic>
    </p:spTree>
    <p:extLst>
      <p:ext uri="{BB962C8B-B14F-4D97-AF65-F5344CB8AC3E}">
        <p14:creationId xmlns:p14="http://schemas.microsoft.com/office/powerpoint/2010/main" val="25671097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1972" y="2060620"/>
            <a:ext cx="11243256" cy="3644721"/>
          </a:xfrm>
          <a:solidFill>
            <a:srgbClr val="FFFF00"/>
          </a:solidFill>
          <a:ln w="76200">
            <a:solidFill>
              <a:schemeClr val="tx1"/>
            </a:solidFill>
          </a:ln>
        </p:spPr>
        <p:txBody>
          <a:bodyPr>
            <a:noAutofit/>
          </a:bodyPr>
          <a:lstStyle/>
          <a:p>
            <a:r>
              <a:rPr lang="en-US" sz="11500" b="1" dirty="0" smtClean="0">
                <a:latin typeface="Arial Black" panose="020B0A04020102020204" pitchFamily="34" charset="0"/>
              </a:rPr>
              <a:t/>
            </a:r>
            <a:br>
              <a:rPr lang="en-US" sz="11500" b="1" dirty="0" smtClean="0">
                <a:latin typeface="Arial Black" panose="020B0A04020102020204" pitchFamily="34" charset="0"/>
              </a:rPr>
            </a:br>
            <a:r>
              <a:rPr lang="en-US" sz="11500" b="1" dirty="0">
                <a:latin typeface="Arial Black" panose="020B0A04020102020204" pitchFamily="34" charset="0"/>
              </a:rPr>
              <a:t/>
            </a:r>
            <a:br>
              <a:rPr lang="en-US" sz="11500" b="1" dirty="0">
                <a:latin typeface="Arial Black" panose="020B0A04020102020204" pitchFamily="34" charset="0"/>
              </a:rPr>
            </a:br>
            <a:r>
              <a:rPr lang="en-US" sz="11500" b="1" dirty="0" smtClean="0">
                <a:latin typeface="Arial Black" panose="020B0A04020102020204" pitchFamily="34" charset="0"/>
              </a:rPr>
              <a:t/>
            </a:r>
            <a:br>
              <a:rPr lang="en-US" sz="11500" b="1" dirty="0" smtClean="0">
                <a:latin typeface="Arial Black" panose="020B0A04020102020204" pitchFamily="34" charset="0"/>
              </a:rPr>
            </a:br>
            <a:r>
              <a:rPr lang="en-US" sz="11500" b="1" dirty="0" smtClean="0">
                <a:latin typeface="Arial Black" panose="020B0A04020102020204" pitchFamily="34" charset="0"/>
              </a:rPr>
              <a:t>Bode Plot</a:t>
            </a:r>
            <a:br>
              <a:rPr lang="en-US" sz="11500" b="1" dirty="0" smtClean="0">
                <a:latin typeface="Arial Black" panose="020B0A04020102020204" pitchFamily="34" charset="0"/>
              </a:rPr>
            </a:br>
            <a:r>
              <a:rPr lang="en-US" sz="11500" b="1" dirty="0" smtClean="0">
                <a:latin typeface="Arial Black" panose="020B0A04020102020204" pitchFamily="34" charset="0"/>
              </a:rPr>
              <a:t>Review</a:t>
            </a:r>
            <a:endParaRPr lang="en-US" sz="11500" b="1" dirty="0">
              <a:latin typeface="Arial Black" panose="020B0A04020102020204" pitchFamily="34" charset="0"/>
            </a:endParaRPr>
          </a:p>
        </p:txBody>
      </p:sp>
    </p:spTree>
    <p:extLst>
      <p:ext uri="{BB962C8B-B14F-4D97-AF65-F5344CB8AC3E}">
        <p14:creationId xmlns:p14="http://schemas.microsoft.com/office/powerpoint/2010/main" val="13504564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0" y="0"/>
            <a:ext cx="8229600" cy="762000"/>
          </a:xfrm>
          <a:solidFill>
            <a:srgbClr val="FFFF00"/>
          </a:solidFill>
          <a:ln w="57150">
            <a:solidFill>
              <a:schemeClr val="tx1"/>
            </a:solidFill>
          </a:ln>
        </p:spPr>
        <p:txBody>
          <a:bodyPr>
            <a:noAutofit/>
          </a:bodyPr>
          <a:lstStyle/>
          <a:p>
            <a:r>
              <a:rPr lang="en-US" sz="4800" b="1" u="sng" dirty="0" smtClean="0">
                <a:latin typeface="Aharoni" panose="02010803020104030203" pitchFamily="2" charset="-79"/>
                <a:cs typeface="Aharoni" panose="02010803020104030203" pitchFamily="2" charset="-79"/>
              </a:rPr>
              <a:t>What is Bode Plot</a:t>
            </a:r>
            <a:r>
              <a:rPr lang="en-US" sz="3600" b="1" u="sng" dirty="0">
                <a:latin typeface="Aharoni" panose="02010803020104030203" pitchFamily="2" charset="-79"/>
                <a:cs typeface="Aharoni" panose="02010803020104030203" pitchFamily="2" charset="-79"/>
              </a:rPr>
              <a:t> </a:t>
            </a:r>
          </a:p>
        </p:txBody>
      </p:sp>
      <p:sp>
        <p:nvSpPr>
          <p:cNvPr id="13315" name="Rectangle 3"/>
          <p:cNvSpPr>
            <a:spLocks noGrp="1" noChangeArrowheads="1"/>
          </p:cNvSpPr>
          <p:nvPr>
            <p:ph type="body" sz="half" idx="1"/>
          </p:nvPr>
        </p:nvSpPr>
        <p:spPr>
          <a:xfrm>
            <a:off x="261258" y="1618342"/>
            <a:ext cx="11771085" cy="4129315"/>
          </a:xfrm>
        </p:spPr>
        <p:txBody>
          <a:bodyPr>
            <a:noAutofit/>
          </a:bodyPr>
          <a:lstStyle/>
          <a:p>
            <a:r>
              <a:rPr lang="en-US" sz="4000" dirty="0" smtClean="0">
                <a:latin typeface="Times New Roman" pitchFamily="18" charset="0"/>
                <a:cs typeface="Times New Roman" pitchFamily="18" charset="0"/>
              </a:rPr>
              <a:t>It is </a:t>
            </a:r>
            <a:r>
              <a:rPr lang="en-US" sz="4000" b="1" i="1" u="sng" dirty="0" smtClean="0">
                <a:solidFill>
                  <a:schemeClr val="accent1">
                    <a:lumMod val="50000"/>
                  </a:schemeClr>
                </a:solidFill>
                <a:latin typeface="Times New Roman" pitchFamily="18" charset="0"/>
                <a:cs typeface="Times New Roman" pitchFamily="18" charset="0"/>
              </a:rPr>
              <a:t>graphical</a:t>
            </a:r>
            <a:r>
              <a:rPr lang="en-US" sz="4000" dirty="0" smtClean="0">
                <a:solidFill>
                  <a:schemeClr val="accent1">
                    <a:lumMod val="50000"/>
                  </a:schemeClr>
                </a:solidFill>
                <a:latin typeface="Times New Roman" pitchFamily="18" charset="0"/>
                <a:cs typeface="Times New Roman" pitchFamily="18" charset="0"/>
              </a:rPr>
              <a:t> </a:t>
            </a:r>
            <a:r>
              <a:rPr lang="en-US" sz="4000" dirty="0" smtClean="0">
                <a:latin typeface="Times New Roman" pitchFamily="18" charset="0"/>
                <a:cs typeface="Times New Roman" pitchFamily="18" charset="0"/>
              </a:rPr>
              <a:t>representation of </a:t>
            </a:r>
            <a:r>
              <a:rPr lang="en-US" sz="4000" b="1" i="1" u="sng" dirty="0" smtClean="0">
                <a:solidFill>
                  <a:srgbClr val="FF0000"/>
                </a:solidFill>
                <a:latin typeface="Times New Roman" pitchFamily="18" charset="0"/>
                <a:cs typeface="Times New Roman" pitchFamily="18" charset="0"/>
              </a:rPr>
              <a:t>transfer function </a:t>
            </a:r>
            <a:r>
              <a:rPr lang="en-US" sz="4000" dirty="0" smtClean="0">
                <a:latin typeface="Times New Roman" pitchFamily="18" charset="0"/>
                <a:cs typeface="Times New Roman" pitchFamily="18" charset="0"/>
              </a:rPr>
              <a:t>to find out the stability of control system and perform frequency analysis.</a:t>
            </a:r>
          </a:p>
          <a:p>
            <a:endParaRPr lang="en-US" sz="4000" dirty="0" smtClean="0">
              <a:latin typeface="Times New Roman" pitchFamily="18" charset="0"/>
              <a:cs typeface="Times New Roman" pitchFamily="18" charset="0"/>
            </a:endParaRPr>
          </a:p>
          <a:p>
            <a:r>
              <a:rPr lang="en-US" sz="4000" b="1" dirty="0" smtClean="0">
                <a:latin typeface="Times New Roman" pitchFamily="18" charset="0"/>
                <a:cs typeface="Times New Roman" pitchFamily="18" charset="0"/>
              </a:rPr>
              <a:t>It consists of two plots </a:t>
            </a:r>
          </a:p>
          <a:p>
            <a:pPr marL="971550" lvl="1" indent="-514350">
              <a:buFont typeface="+mj-lt"/>
              <a:buAutoNum type="arabicParenR"/>
            </a:pPr>
            <a:r>
              <a:rPr lang="en-US" sz="3600" dirty="0" smtClean="0">
                <a:latin typeface="Times New Roman" pitchFamily="18" charset="0"/>
                <a:cs typeface="Times New Roman" pitchFamily="18" charset="0"/>
              </a:rPr>
              <a:t>Magnitude (in dB) Vs frequency plot </a:t>
            </a:r>
          </a:p>
          <a:p>
            <a:pPr marL="971550" lvl="1" indent="-514350">
              <a:buFont typeface="+mj-lt"/>
              <a:buAutoNum type="arabicParenR"/>
            </a:pPr>
            <a:r>
              <a:rPr lang="en-US" sz="3600" dirty="0" smtClean="0">
                <a:latin typeface="Times New Roman" pitchFamily="18" charset="0"/>
                <a:cs typeface="Times New Roman" pitchFamily="18" charset="0"/>
              </a:rPr>
              <a:t>Phase angle Vs frequency plot </a:t>
            </a:r>
          </a:p>
        </p:txBody>
      </p:sp>
    </p:spTree>
    <p:extLst>
      <p:ext uri="{BB962C8B-B14F-4D97-AF65-F5344CB8AC3E}">
        <p14:creationId xmlns:p14="http://schemas.microsoft.com/office/powerpoint/2010/main" val="271654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315">
                                            <p:txEl>
                                              <p:pRg st="0" end="0"/>
                                            </p:txEl>
                                          </p:spTgt>
                                        </p:tgtEl>
                                        <p:attrNameLst>
                                          <p:attrName>style.visibility</p:attrName>
                                        </p:attrNameLst>
                                      </p:cBhvr>
                                      <p:to>
                                        <p:strVal val="visible"/>
                                      </p:to>
                                    </p:set>
                                    <p:animEffect transition="in" filter="wipe(left)">
                                      <p:cBhvr>
                                        <p:cTn id="7" dur="500"/>
                                        <p:tgtEl>
                                          <p:spTgt spid="13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315">
                                            <p:txEl>
                                              <p:pRg st="2" end="2"/>
                                            </p:txEl>
                                          </p:spTgt>
                                        </p:tgtEl>
                                        <p:attrNameLst>
                                          <p:attrName>style.visibility</p:attrName>
                                        </p:attrNameLst>
                                      </p:cBhvr>
                                      <p:to>
                                        <p:strVal val="visible"/>
                                      </p:to>
                                    </p:set>
                                    <p:animEffect transition="in" filter="wipe(left)">
                                      <p:cBhvr>
                                        <p:cTn id="12" dur="500"/>
                                        <p:tgtEl>
                                          <p:spTgt spid="13315">
                                            <p:txEl>
                                              <p:pRg st="2" end="2"/>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13315">
                                            <p:txEl>
                                              <p:pRg st="3" end="3"/>
                                            </p:txEl>
                                          </p:spTgt>
                                        </p:tgtEl>
                                        <p:attrNameLst>
                                          <p:attrName>style.visibility</p:attrName>
                                        </p:attrNameLst>
                                      </p:cBhvr>
                                      <p:to>
                                        <p:strVal val="visible"/>
                                      </p:to>
                                    </p:set>
                                    <p:animEffect transition="in" filter="wipe(left)">
                                      <p:cBhvr>
                                        <p:cTn id="15" dur="500"/>
                                        <p:tgtEl>
                                          <p:spTgt spid="13315">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3315">
                                            <p:txEl>
                                              <p:pRg st="4" end="4"/>
                                            </p:txEl>
                                          </p:spTgt>
                                        </p:tgtEl>
                                        <p:attrNameLst>
                                          <p:attrName>style.visibility</p:attrName>
                                        </p:attrNameLst>
                                      </p:cBhvr>
                                      <p:to>
                                        <p:strVal val="visible"/>
                                      </p:to>
                                    </p:set>
                                    <p:animEffect transition="in" filter="wipe(left)">
                                      <p:cBhvr>
                                        <p:cTn id="18" dur="500"/>
                                        <p:tgtEl>
                                          <p:spTgt spid="133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t="7692" r="33234" b="41026"/>
          <a:stretch>
            <a:fillRect/>
          </a:stretch>
        </p:blipFill>
        <p:spPr bwMode="auto">
          <a:xfrm>
            <a:off x="1755732" y="2286000"/>
            <a:ext cx="8507782" cy="4343400"/>
          </a:xfrm>
          <a:prstGeom prst="rect">
            <a:avLst/>
          </a:prstGeom>
          <a:solidFill>
            <a:srgbClr val="FFFF00"/>
          </a:solidFill>
          <a:ln w="9525">
            <a:noFill/>
            <a:miter lim="800000"/>
            <a:headEnd/>
            <a:tailEnd/>
          </a:ln>
        </p:spPr>
      </p:pic>
      <p:sp>
        <p:nvSpPr>
          <p:cNvPr id="6" name="Title 5"/>
          <p:cNvSpPr>
            <a:spLocks noGrp="1"/>
          </p:cNvSpPr>
          <p:nvPr>
            <p:ph type="title"/>
          </p:nvPr>
        </p:nvSpPr>
        <p:spPr>
          <a:xfrm>
            <a:off x="2030782" y="76200"/>
            <a:ext cx="8229600" cy="838200"/>
          </a:xfrm>
          <a:solidFill>
            <a:srgbClr val="FFFF00"/>
          </a:solidFill>
          <a:ln w="76200">
            <a:solidFill>
              <a:schemeClr val="tx1"/>
            </a:solidFill>
          </a:ln>
        </p:spPr>
        <p:txBody>
          <a:bodyPr/>
          <a:lstStyle/>
          <a:p>
            <a:r>
              <a:rPr lang="en-US" b="1" dirty="0" smtClean="0"/>
              <a:t>Classes of Terms in TF</a:t>
            </a:r>
            <a:endParaRPr lang="en-US"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200150"/>
            <a:ext cx="7435056"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370" y="3076664"/>
            <a:ext cx="8657675" cy="3552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182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t="60256"/>
          <a:stretch>
            <a:fillRect/>
          </a:stretch>
        </p:blipFill>
        <p:spPr bwMode="auto">
          <a:xfrm>
            <a:off x="1600201" y="990600"/>
            <a:ext cx="8942173" cy="2362200"/>
          </a:xfrm>
          <a:prstGeom prst="rect">
            <a:avLst/>
          </a:prstGeom>
          <a:noFill/>
          <a:ln w="9525">
            <a:noFill/>
            <a:miter lim="800000"/>
            <a:headEnd/>
            <a:tailEnd/>
          </a:ln>
        </p:spPr>
      </p:pic>
      <p:grpSp>
        <p:nvGrpSpPr>
          <p:cNvPr id="10" name="Group 9"/>
          <p:cNvGrpSpPr/>
          <p:nvPr/>
        </p:nvGrpSpPr>
        <p:grpSpPr>
          <a:xfrm>
            <a:off x="2209800" y="3962400"/>
            <a:ext cx="2667000" cy="2667000"/>
            <a:chOff x="685800" y="3124200"/>
            <a:chExt cx="7772400" cy="3124200"/>
          </a:xfrm>
        </p:grpSpPr>
        <p:cxnSp>
          <p:nvCxnSpPr>
            <p:cNvPr id="4" name="Straight Connector 3"/>
            <p:cNvCxnSpPr/>
            <p:nvPr/>
          </p:nvCxnSpPr>
          <p:spPr>
            <a:xfrm>
              <a:off x="1143000" y="3124200"/>
              <a:ext cx="0" cy="3124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85800" y="4572000"/>
              <a:ext cx="777240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8" name="Straight Connector 7"/>
          <p:cNvCxnSpPr/>
          <p:nvPr/>
        </p:nvCxnSpPr>
        <p:spPr>
          <a:xfrm>
            <a:off x="2362200" y="4572000"/>
            <a:ext cx="2743200" cy="0"/>
          </a:xfrm>
          <a:prstGeom prst="line">
            <a:avLst/>
          </a:prstGeom>
          <a:ln w="28575">
            <a:solidFill>
              <a:srgbClr val="FF0000"/>
            </a:solidFill>
            <a:prstDash val="dashDot"/>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7010400" y="3962400"/>
            <a:ext cx="2667000" cy="2667000"/>
            <a:chOff x="685800" y="3124200"/>
            <a:chExt cx="7772400" cy="3124200"/>
          </a:xfrm>
        </p:grpSpPr>
        <p:cxnSp>
          <p:nvCxnSpPr>
            <p:cNvPr id="12" name="Straight Connector 11"/>
            <p:cNvCxnSpPr/>
            <p:nvPr/>
          </p:nvCxnSpPr>
          <p:spPr>
            <a:xfrm>
              <a:off x="1143000" y="3124200"/>
              <a:ext cx="0" cy="31242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85800" y="4572000"/>
              <a:ext cx="7772400"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17" name="Straight Connector 16"/>
          <p:cNvCxnSpPr/>
          <p:nvPr/>
        </p:nvCxnSpPr>
        <p:spPr>
          <a:xfrm>
            <a:off x="7010400" y="5181600"/>
            <a:ext cx="2590800"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90800" y="6324600"/>
            <a:ext cx="1905000" cy="381000"/>
          </a:xfrm>
          <a:prstGeom prst="rect">
            <a:avLst/>
          </a:prstGeom>
          <a:noFill/>
        </p:spPr>
        <p:txBody>
          <a:bodyPr wrap="square" rtlCol="0">
            <a:spAutoFit/>
          </a:bodyPr>
          <a:lstStyle/>
          <a:p>
            <a:r>
              <a:rPr lang="en-US" b="1" dirty="0"/>
              <a:t>Magnitude  </a:t>
            </a:r>
            <a:r>
              <a:rPr lang="en-US" b="1" dirty="0" err="1"/>
              <a:t>vs</a:t>
            </a:r>
            <a:r>
              <a:rPr lang="en-US" b="1" dirty="0"/>
              <a:t>  </a:t>
            </a:r>
            <a:r>
              <a:rPr lang="el-GR" b="1" dirty="0">
                <a:latin typeface="Arial"/>
                <a:cs typeface="Arial"/>
              </a:rPr>
              <a:t>ῳ</a:t>
            </a:r>
            <a:endParaRPr lang="en-US" b="1" dirty="0"/>
          </a:p>
        </p:txBody>
      </p:sp>
      <p:sp>
        <p:nvSpPr>
          <p:cNvPr id="19" name="TextBox 18"/>
          <p:cNvSpPr txBox="1"/>
          <p:nvPr/>
        </p:nvSpPr>
        <p:spPr>
          <a:xfrm>
            <a:off x="7620000" y="6324600"/>
            <a:ext cx="1905000" cy="381000"/>
          </a:xfrm>
          <a:prstGeom prst="rect">
            <a:avLst/>
          </a:prstGeom>
          <a:noFill/>
        </p:spPr>
        <p:txBody>
          <a:bodyPr wrap="square" rtlCol="0">
            <a:spAutoFit/>
          </a:bodyPr>
          <a:lstStyle/>
          <a:p>
            <a:r>
              <a:rPr lang="en-US" b="1" dirty="0"/>
              <a:t>Phase   </a:t>
            </a:r>
            <a:r>
              <a:rPr lang="en-US" b="1" dirty="0" err="1"/>
              <a:t>vs</a:t>
            </a:r>
            <a:r>
              <a:rPr lang="en-US" b="1" dirty="0"/>
              <a:t>  </a:t>
            </a:r>
            <a:r>
              <a:rPr lang="el-GR" b="1" dirty="0">
                <a:latin typeface="Arial"/>
                <a:cs typeface="Arial"/>
              </a:rPr>
              <a:t>ῳ</a:t>
            </a:r>
            <a:endParaRPr lang="en-US" b="1" dirty="0"/>
          </a:p>
        </p:txBody>
      </p:sp>
      <p:sp>
        <p:nvSpPr>
          <p:cNvPr id="20" name="TextBox 19"/>
          <p:cNvSpPr txBox="1"/>
          <p:nvPr/>
        </p:nvSpPr>
        <p:spPr>
          <a:xfrm>
            <a:off x="4191000" y="3409890"/>
            <a:ext cx="3657600" cy="400110"/>
          </a:xfrm>
          <a:prstGeom prst="rect">
            <a:avLst/>
          </a:prstGeom>
          <a:solidFill>
            <a:srgbClr val="FFFF00"/>
          </a:solidFill>
          <a:ln w="6350">
            <a:solidFill>
              <a:schemeClr val="tx1"/>
            </a:solidFill>
          </a:ln>
        </p:spPr>
        <p:txBody>
          <a:bodyPr wrap="square" rtlCol="0">
            <a:spAutoFit/>
          </a:bodyPr>
          <a:lstStyle/>
          <a:p>
            <a:r>
              <a:rPr lang="en-US" sz="2000" b="1" u="sng" dirty="0"/>
              <a:t>Bode plot of constant gain term</a:t>
            </a:r>
          </a:p>
        </p:txBody>
      </p:sp>
      <p:sp>
        <p:nvSpPr>
          <p:cNvPr id="21" name="Title 20"/>
          <p:cNvSpPr>
            <a:spLocks noGrp="1"/>
          </p:cNvSpPr>
          <p:nvPr>
            <p:ph type="title"/>
          </p:nvPr>
        </p:nvSpPr>
        <p:spPr>
          <a:xfrm>
            <a:off x="1981200" y="76200"/>
            <a:ext cx="8229600" cy="685800"/>
          </a:xfrm>
          <a:solidFill>
            <a:srgbClr val="00B0F0"/>
          </a:solidFill>
          <a:ln w="38100">
            <a:solidFill>
              <a:schemeClr val="tx1"/>
            </a:solidFill>
          </a:ln>
        </p:spPr>
        <p:txBody>
          <a:bodyPr>
            <a:normAutofit fontScale="90000"/>
          </a:bodyPr>
          <a:lstStyle/>
          <a:p>
            <a:r>
              <a:rPr lang="en-US" b="1" dirty="0" smtClean="0"/>
              <a:t>First class of term of TF</a:t>
            </a:r>
            <a:endParaRPr lang="en-US" b="1" dirty="0"/>
          </a:p>
        </p:txBody>
      </p:sp>
    </p:spTree>
    <p:extLst>
      <p:ext uri="{BB962C8B-B14F-4D97-AF65-F5344CB8AC3E}">
        <p14:creationId xmlns:p14="http://schemas.microsoft.com/office/powerpoint/2010/main" val="141817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33333E-6 4.62535E-8 L 3.33333E-6 0.23312 " pathEditMode="relative" rAng="0" ptsTypes="AA">
                                      <p:cBhvr>
                                        <p:cTn id="6" dur="3000" fill="hold"/>
                                        <p:tgtEl>
                                          <p:spTgt spid="8"/>
                                        </p:tgtEl>
                                        <p:attrNameLst>
                                          <p:attrName>ppt_x</p:attrName>
                                          <p:attrName>ppt_y</p:attrName>
                                        </p:attrNameLst>
                                      </p:cBhvr>
                                      <p:rCtr x="0" y="117"/>
                                    </p:animMotion>
                                  </p:childTnLst>
                                </p:cTn>
                              </p:par>
                            </p:childTnLst>
                          </p:cTn>
                        </p:par>
                        <p:par>
                          <p:cTn id="7" fill="hold">
                            <p:stCondLst>
                              <p:cond delay="3000"/>
                            </p:stCondLst>
                            <p:childTnLst>
                              <p:par>
                                <p:cTn id="8" presetID="26" presetClass="emph" presetSubtype="0" fill="hold" nodeType="afterEffect">
                                  <p:stCondLst>
                                    <p:cond delay="0"/>
                                  </p:stCondLst>
                                  <p:childTnLst>
                                    <p:animEffect transition="out" filter="fade">
                                      <p:cBhvr>
                                        <p:cTn id="9" dur="3000" tmFilter="0, 0; .2, .5; .8, .5; 1, 0"/>
                                        <p:tgtEl>
                                          <p:spTgt spid="17"/>
                                        </p:tgtEl>
                                      </p:cBhvr>
                                    </p:animEffect>
                                    <p:animScale>
                                      <p:cBhvr>
                                        <p:cTn id="10" dur="150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529521" y="997857"/>
            <a:ext cx="8871735" cy="5638800"/>
          </a:xfrm>
          <a:prstGeom prst="rect">
            <a:avLst/>
          </a:prstGeom>
          <a:noFill/>
          <a:ln w="9525">
            <a:noFill/>
            <a:miter lim="800000"/>
            <a:headEnd/>
            <a:tailEnd/>
          </a:ln>
        </p:spPr>
      </p:pic>
      <p:sp>
        <p:nvSpPr>
          <p:cNvPr id="3" name="Title 20"/>
          <p:cNvSpPr txBox="1">
            <a:spLocks/>
          </p:cNvSpPr>
          <p:nvPr/>
        </p:nvSpPr>
        <p:spPr>
          <a:xfrm>
            <a:off x="1752601" y="76200"/>
            <a:ext cx="8719334" cy="685800"/>
          </a:xfrm>
          <a:prstGeom prst="rect">
            <a:avLst/>
          </a:prstGeom>
          <a:solidFill>
            <a:srgbClr val="00B0F0"/>
          </a:solidFill>
          <a:ln w="38100">
            <a:solidFill>
              <a:schemeClr val="tx1"/>
            </a:solidFill>
          </a:ln>
        </p:spPr>
        <p:txBody>
          <a:bodyPr>
            <a:normAutofit fontScale="60000" lnSpcReduction="20000"/>
          </a:bodyPr>
          <a:lstStyle/>
          <a:p>
            <a:pPr algn="ctr">
              <a:spcBef>
                <a:spcPct val="0"/>
              </a:spcBef>
              <a:defRPr/>
            </a:pPr>
            <a:r>
              <a:rPr lang="en-US" sz="4400" b="1" dirty="0">
                <a:latin typeface="+mj-lt"/>
                <a:ea typeface="+mj-ea"/>
                <a:cs typeface="+mj-cs"/>
              </a:rPr>
              <a:t>Second class of term (Also called integral /Derivative term)</a:t>
            </a:r>
          </a:p>
        </p:txBody>
      </p:sp>
      <p:sp>
        <p:nvSpPr>
          <p:cNvPr id="4" name="Rectangular Callout 3"/>
          <p:cNvSpPr/>
          <p:nvPr/>
        </p:nvSpPr>
        <p:spPr>
          <a:xfrm>
            <a:off x="533150" y="1893900"/>
            <a:ext cx="2743200" cy="762000"/>
          </a:xfrm>
          <a:prstGeom prst="wedgeRectCallout">
            <a:avLst>
              <a:gd name="adj1" fmla="val 66419"/>
              <a:gd name="adj2" fmla="val -1133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1/j</a:t>
            </a:r>
            <a:r>
              <a:rPr lang="el-GR" dirty="0"/>
              <a:t>ω</a:t>
            </a:r>
            <a:r>
              <a:rPr lang="en-US" dirty="0"/>
              <a:t> is a pure integrator and j</a:t>
            </a:r>
            <a:r>
              <a:rPr lang="el-GR" dirty="0"/>
              <a:t>ω</a:t>
            </a:r>
            <a:r>
              <a:rPr lang="en-US" dirty="0"/>
              <a:t> is pure differentiator </a:t>
            </a:r>
          </a:p>
        </p:txBody>
      </p:sp>
      <p:grpSp>
        <p:nvGrpSpPr>
          <p:cNvPr id="7" name="Group 6"/>
          <p:cNvGrpSpPr/>
          <p:nvPr/>
        </p:nvGrpSpPr>
        <p:grpSpPr>
          <a:xfrm>
            <a:off x="8896792" y="5350281"/>
            <a:ext cx="3150286" cy="1286376"/>
            <a:chOff x="8529498" y="2299900"/>
            <a:chExt cx="3150286" cy="1286376"/>
          </a:xfrm>
        </p:grpSpPr>
        <mc:AlternateContent xmlns:mc="http://schemas.openxmlformats.org/markup-compatibility/2006" xmlns:a14="http://schemas.microsoft.com/office/drawing/2010/main">
          <mc:Choice Requires="a14">
            <p:sp>
              <p:nvSpPr>
                <p:cNvPr id="2" name="TextBox 1"/>
                <p:cNvSpPr txBox="1"/>
                <p:nvPr/>
              </p:nvSpPr>
              <p:spPr>
                <a:xfrm>
                  <a:off x="8919028" y="2299900"/>
                  <a:ext cx="842154" cy="369332"/>
                </a:xfrm>
                <a:prstGeom prst="rect">
                  <a:avLst/>
                </a:prstGeom>
                <a:noFill/>
              </p:spPr>
              <p:txBody>
                <a:bodyPr wrap="none" lIns="0" tIns="0" rIns="0" bIns="0" rtlCol="0">
                  <a:spAutoFit/>
                </a:bodyPr>
                <a:lstStyle/>
                <a:p>
                  <a14:m>
                    <m:oMath xmlns:m="http://schemas.openxmlformats.org/officeDocument/2006/math">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1" i="1" smtClean="0">
                          <a:latin typeface="Cambria Math" panose="02040503050406030204" pitchFamily="18" charset="0"/>
                        </a:rPr>
                        <m:t>𝒋</m:t>
                      </m:r>
                    </m:oMath>
                  </a14:m>
                  <a:r>
                    <a:rPr lang="en-US" sz="2400" b="1" dirty="0" smtClean="0"/>
                    <a:t>b</a:t>
                  </a:r>
                  <a:endParaRPr lang="en-US" sz="24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8919028" y="2299900"/>
                  <a:ext cx="618759" cy="276999"/>
                </a:xfrm>
                <a:prstGeom prst="rect">
                  <a:avLst/>
                </a:prstGeom>
                <a:blipFill rotWithShape="0">
                  <a:blip r:embed="rId3"/>
                  <a:stretch>
                    <a:fillRect l="-9901" t="-28261" r="-22772"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628371" y="2642494"/>
                  <a:ext cx="1796326" cy="701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𝑻𝒂𝒏</m:t>
                            </m:r>
                          </m:e>
                          <m:sup>
                            <m:r>
                              <a:rPr lang="en-US" sz="2400" b="1" i="1" smtClean="0">
                                <a:latin typeface="Cambria Math" panose="02040503050406030204" pitchFamily="18" charset="0"/>
                                <a:ea typeface="Cambria Math" panose="02040503050406030204" pitchFamily="18" charset="0"/>
                              </a:rPr>
                              <m:t>−</m:t>
                            </m:r>
                            <m:r>
                              <a:rPr lang="en-US" sz="2400" b="1" i="1" smtClean="0">
                                <a:latin typeface="Cambria Math" panose="02040503050406030204" pitchFamily="18" charset="0"/>
                                <a:ea typeface="Cambria Math" panose="02040503050406030204" pitchFamily="18" charset="0"/>
                              </a:rPr>
                              <m:t>𝟏</m:t>
                            </m:r>
                          </m:sup>
                        </m:sSup>
                        <m:f>
                          <m:fPr>
                            <m:ctrlPr>
                              <a:rPr lang="en-US" sz="2400" b="1" i="1" smtClean="0">
                                <a:latin typeface="Cambria Math" panose="02040503050406030204" pitchFamily="18" charset="0"/>
                                <a:ea typeface="Cambria Math" panose="02040503050406030204" pitchFamily="18" charset="0"/>
                              </a:rPr>
                            </m:ctrlPr>
                          </m:fPr>
                          <m:num>
                            <m:r>
                              <a:rPr lang="en-US" sz="2400" b="1" i="1" smtClean="0">
                                <a:latin typeface="Cambria Math" panose="02040503050406030204" pitchFamily="18" charset="0"/>
                                <a:ea typeface="Cambria Math" panose="02040503050406030204" pitchFamily="18" charset="0"/>
                              </a:rPr>
                              <m:t>𝒃</m:t>
                            </m:r>
                          </m:num>
                          <m:den>
                            <m:r>
                              <a:rPr lang="en-US" sz="2400" b="1" i="1" smtClean="0">
                                <a:latin typeface="Cambria Math" panose="02040503050406030204" pitchFamily="18" charset="0"/>
                                <a:ea typeface="Cambria Math" panose="02040503050406030204" pitchFamily="18" charset="0"/>
                              </a:rPr>
                              <m:t>𝒂</m:t>
                            </m:r>
                          </m:den>
                        </m:f>
                      </m:oMath>
                    </m:oMathPara>
                  </a14:m>
                  <a:endParaRPr lang="en-US" sz="24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8628371" y="2642494"/>
                  <a:ext cx="1295483" cy="52591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29498" y="3216944"/>
                  <a:ext cx="31502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𝒊𝒇</m:t>
                        </m:r>
                        <m:r>
                          <a:rPr lang="en-US" sz="2400" b="1" i="1" smtClean="0">
                            <a:latin typeface="Cambria Math" panose="02040503050406030204" pitchFamily="18" charset="0"/>
                          </a:rPr>
                          <m:t> </m:t>
                        </m:r>
                        <m:r>
                          <a:rPr lang="en-US" sz="2400" b="1" i="1" smtClean="0">
                            <a:latin typeface="Cambria Math" panose="02040503050406030204" pitchFamily="18" charset="0"/>
                          </a:rPr>
                          <m:t>𝒂</m:t>
                        </m:r>
                        <m:r>
                          <a:rPr lang="en-US" sz="2400" b="1" i="1" smtClean="0">
                            <a:latin typeface="Cambria Math" panose="02040503050406030204" pitchFamily="18" charset="0"/>
                          </a:rPr>
                          <m:t>=</m:t>
                        </m:r>
                        <m:r>
                          <a:rPr lang="en-US" sz="2400" b="1" i="1" smtClean="0">
                            <a:latin typeface="Cambria Math" panose="02040503050406030204" pitchFamily="18" charset="0"/>
                          </a:rPr>
                          <m:t>𝟎</m:t>
                        </m:r>
                        <m:r>
                          <a:rPr lang="en-US" sz="2400" b="1" i="1" smtClean="0">
                            <a:latin typeface="Cambria Math" panose="02040503050406030204" pitchFamily="18" charset="0"/>
                          </a:rPr>
                          <m:t> </m:t>
                        </m:r>
                        <m:r>
                          <a:rPr lang="en-US" sz="2400" b="1" i="1" smtClean="0">
                            <a:latin typeface="Cambria Math" panose="02040503050406030204" pitchFamily="18" charset="0"/>
                          </a:rPr>
                          <m:t>𝒕𝒉𝒂𝒏</m:t>
                        </m:r>
                        <m:r>
                          <a:rPr lang="en-US" sz="2400" b="1" i="1" smtClean="0">
                            <a:latin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𝜽</m:t>
                        </m:r>
                        <m:r>
                          <a:rPr lang="en-US" sz="2400" b="1" i="1" smtClean="0">
                            <a:latin typeface="Cambria Math" panose="02040503050406030204" pitchFamily="18" charset="0"/>
                            <a:ea typeface="Cambria Math" panose="02040503050406030204" pitchFamily="18" charset="0"/>
                          </a:rPr>
                          <m:t>=</m:t>
                        </m:r>
                        <m:sSup>
                          <m:sSupPr>
                            <m:ctrlPr>
                              <a:rPr lang="en-US" sz="2400" b="1" i="1" smtClean="0">
                                <a:latin typeface="Cambria Math" panose="02040503050406030204" pitchFamily="18" charset="0"/>
                                <a:ea typeface="Cambria Math" panose="02040503050406030204" pitchFamily="18" charset="0"/>
                              </a:rPr>
                            </m:ctrlPr>
                          </m:sSupPr>
                          <m:e>
                            <m:r>
                              <a:rPr lang="en-US" sz="2400" b="1" i="1" smtClean="0">
                                <a:latin typeface="Cambria Math" panose="02040503050406030204" pitchFamily="18" charset="0"/>
                                <a:ea typeface="Cambria Math" panose="02040503050406030204" pitchFamily="18" charset="0"/>
                              </a:rPr>
                              <m:t>𝟗𝟎</m:t>
                            </m:r>
                          </m:e>
                          <m:sup>
                            <m:r>
                              <a:rPr lang="en-US" sz="2400" b="1" i="1" smtClean="0">
                                <a:latin typeface="Cambria Math" panose="02040503050406030204" pitchFamily="18" charset="0"/>
                                <a:ea typeface="Cambria Math" panose="02040503050406030204" pitchFamily="18" charset="0"/>
                              </a:rPr>
                              <m:t>𝒐</m:t>
                            </m:r>
                          </m:sup>
                        </m:sSup>
                      </m:oMath>
                    </m:oMathPara>
                  </a14:m>
                  <a:endParaRPr lang="en-US" sz="2400" b="1" dirty="0"/>
                </a:p>
              </p:txBody>
            </p:sp>
          </mc:Choice>
          <mc:Fallback xmlns="">
            <p:sp>
              <p:nvSpPr>
                <p:cNvPr id="6" name="TextBox 5"/>
                <p:cNvSpPr txBox="1">
                  <a:spLocks noRot="1" noChangeAspect="1" noMove="1" noResize="1" noEditPoints="1" noAdjustHandles="1" noChangeArrowheads="1" noChangeShapeType="1" noTextEdit="1"/>
                </p:cNvSpPr>
                <p:nvPr/>
              </p:nvSpPr>
              <p:spPr>
                <a:xfrm>
                  <a:off x="8529498" y="3216944"/>
                  <a:ext cx="2269339" cy="276999"/>
                </a:xfrm>
                <a:prstGeom prst="rect">
                  <a:avLst/>
                </a:prstGeom>
                <a:blipFill rotWithShape="0">
                  <a:blip r:embed="rId5"/>
                  <a:stretch>
                    <a:fillRect l="-3226" t="-2174" b="-3260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TextBox 7"/>
              <p:cNvSpPr txBox="1"/>
              <p:nvPr/>
            </p:nvSpPr>
            <p:spPr>
              <a:xfrm>
                <a:off x="8100851" y="2136400"/>
                <a:ext cx="177029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𝒍𝒐𝒈</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𝟏</m:t>
                          </m:r>
                        </m:e>
                      </m:d>
                      <m:r>
                        <a:rPr lang="en-US" sz="2000" b="1" i="1" smtClean="0">
                          <a:latin typeface="Cambria Math" panose="02040503050406030204" pitchFamily="18" charset="0"/>
                        </a:rPr>
                        <m:t>=−</m:t>
                      </m:r>
                      <m:r>
                        <a:rPr lang="en-US" sz="2000" b="1" i="1" smtClean="0">
                          <a:latin typeface="Cambria Math" panose="02040503050406030204" pitchFamily="18" charset="0"/>
                        </a:rPr>
                        <m:t>𝟏</m:t>
                      </m:r>
                    </m:oMath>
                  </m:oMathPara>
                </a14:m>
                <a:endParaRPr lang="en-US" sz="20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8100851" y="2136400"/>
                <a:ext cx="1770292" cy="307777"/>
              </a:xfrm>
              <a:prstGeom prst="rect">
                <a:avLst/>
              </a:prstGeom>
              <a:blipFill rotWithShape="0">
                <a:blip r:embed="rId6"/>
                <a:stretch>
                  <a:fillRect l="-4828" t="-1961" r="-275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957823" y="2714890"/>
                <a:ext cx="401308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𝒕𝒉𝒆𝒓𝒆𝒇𝒐𝒓𝒆</m:t>
                      </m:r>
                      <m:r>
                        <a:rPr lang="en-US" sz="2000" b="1" i="1" smtClean="0">
                          <a:latin typeface="Cambria Math" panose="02040503050406030204" pitchFamily="18" charset="0"/>
                        </a:rPr>
                        <m:t> −</m:t>
                      </m:r>
                      <m:r>
                        <a:rPr lang="en-US" sz="2000" b="1" i="1" smtClean="0">
                          <a:latin typeface="Cambria Math" panose="02040503050406030204" pitchFamily="18" charset="0"/>
                        </a:rPr>
                        <m:t>𝟐𝟎</m:t>
                      </m:r>
                      <m:r>
                        <a:rPr lang="en-US" sz="2000" b="1" i="1" smtClean="0">
                          <a:latin typeface="Cambria Math" panose="02040503050406030204" pitchFamily="18" charset="0"/>
                        </a:rPr>
                        <m:t>𝒍𝒐𝒈</m:t>
                      </m:r>
                      <m:d>
                        <m:dPr>
                          <m:ctrlPr>
                            <a:rPr lang="en-US" sz="2000" b="1" i="1" smtClean="0">
                              <a:latin typeface="Cambria Math" panose="02040503050406030204" pitchFamily="18" charset="0"/>
                            </a:rPr>
                          </m:ctrlPr>
                        </m:dPr>
                        <m:e>
                          <m:r>
                            <a:rPr lang="en-US" sz="2000" b="1" i="1" smtClean="0">
                              <a:latin typeface="Cambria Math" panose="02040503050406030204" pitchFamily="18" charset="0"/>
                            </a:rPr>
                            <m:t>𝟎</m:t>
                          </m:r>
                          <m:r>
                            <a:rPr lang="en-US" sz="2000" b="1" i="1" smtClean="0">
                              <a:latin typeface="Cambria Math" panose="02040503050406030204" pitchFamily="18" charset="0"/>
                            </a:rPr>
                            <m:t>.</m:t>
                          </m:r>
                          <m:r>
                            <a:rPr lang="en-US" sz="2000" b="1" i="1" smtClean="0">
                              <a:latin typeface="Cambria Math" panose="02040503050406030204" pitchFamily="18" charset="0"/>
                            </a:rPr>
                            <m:t>𝟏</m:t>
                          </m:r>
                        </m:e>
                      </m:d>
                      <m:r>
                        <a:rPr lang="en-US" sz="2000" b="1" i="1" smtClean="0">
                          <a:latin typeface="Cambria Math" panose="02040503050406030204" pitchFamily="18" charset="0"/>
                        </a:rPr>
                        <m:t>=</m:t>
                      </m:r>
                      <m:r>
                        <a:rPr lang="en-US" sz="2000" b="1" i="1" smtClean="0">
                          <a:latin typeface="Cambria Math" panose="02040503050406030204" pitchFamily="18" charset="0"/>
                        </a:rPr>
                        <m:t>𝟐𝟎</m:t>
                      </m:r>
                      <m:r>
                        <a:rPr lang="en-US" sz="2000" b="1" i="1" smtClean="0">
                          <a:latin typeface="Cambria Math" panose="02040503050406030204" pitchFamily="18" charset="0"/>
                        </a:rPr>
                        <m:t>𝒅𝑩</m:t>
                      </m:r>
                    </m:oMath>
                  </m:oMathPara>
                </a14:m>
                <a:endParaRPr lang="en-US" sz="2000" b="1" dirty="0"/>
              </a:p>
            </p:txBody>
          </p:sp>
        </mc:Choice>
        <mc:Fallback xmlns="">
          <p:sp>
            <p:nvSpPr>
              <p:cNvPr id="9" name="TextBox 8"/>
              <p:cNvSpPr txBox="1">
                <a:spLocks noRot="1" noChangeAspect="1" noMove="1" noResize="1" noEditPoints="1" noAdjustHandles="1" noChangeArrowheads="1" noChangeShapeType="1" noTextEdit="1"/>
              </p:cNvSpPr>
              <p:nvPr/>
            </p:nvSpPr>
            <p:spPr>
              <a:xfrm>
                <a:off x="7957823" y="2714890"/>
                <a:ext cx="4013086" cy="307777"/>
              </a:xfrm>
              <a:prstGeom prst="rect">
                <a:avLst/>
              </a:prstGeom>
              <a:blipFill rotWithShape="0">
                <a:blip r:embed="rId7"/>
                <a:stretch>
                  <a:fillRect l="-1821" t="-1961" r="-1062" b="-33333"/>
                </a:stretch>
              </a:blipFill>
            </p:spPr>
            <p:txBody>
              <a:bodyPr/>
              <a:lstStyle/>
              <a:p>
                <a:r>
                  <a:rPr lang="en-US">
                    <a:noFill/>
                  </a:rPr>
                  <a:t> </a:t>
                </a:r>
              </a:p>
            </p:txBody>
          </p:sp>
        </mc:Fallback>
      </mc:AlternateContent>
    </p:spTree>
    <p:extLst>
      <p:ext uri="{BB962C8B-B14F-4D97-AF65-F5344CB8AC3E}">
        <p14:creationId xmlns:p14="http://schemas.microsoft.com/office/powerpoint/2010/main" val="319463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l="29697" t="82456"/>
          <a:stretch>
            <a:fillRect/>
          </a:stretch>
        </p:blipFill>
        <p:spPr bwMode="auto">
          <a:xfrm>
            <a:off x="3276600" y="5257800"/>
            <a:ext cx="6133372" cy="762000"/>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b="17544"/>
          <a:stretch>
            <a:fillRect/>
          </a:stretch>
        </p:blipFill>
        <p:spPr bwMode="auto">
          <a:xfrm>
            <a:off x="1524000" y="685800"/>
            <a:ext cx="8991600" cy="4191000"/>
          </a:xfrm>
          <a:prstGeom prst="rect">
            <a:avLst/>
          </a:prstGeom>
          <a:noFill/>
          <a:ln w="9525">
            <a:noFill/>
            <a:miter lim="800000"/>
            <a:headEnd/>
            <a:tailEnd/>
          </a:ln>
        </p:spPr>
      </p:pic>
      <p:sp>
        <p:nvSpPr>
          <p:cNvPr id="4" name="Rounded Rectangular Callout 3"/>
          <p:cNvSpPr/>
          <p:nvPr/>
        </p:nvSpPr>
        <p:spPr>
          <a:xfrm>
            <a:off x="1676400" y="152400"/>
            <a:ext cx="5029200" cy="457200"/>
          </a:xfrm>
          <a:prstGeom prst="wedgeRoundRectCallout">
            <a:avLst>
              <a:gd name="adj1" fmla="val -21442"/>
              <a:gd name="adj2" fmla="val 901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axis  drawn is not at 0 radian but at 0.1 radian</a:t>
            </a:r>
          </a:p>
        </p:txBody>
      </p:sp>
      <p:sp>
        <p:nvSpPr>
          <p:cNvPr id="2" name="TextBox 1"/>
          <p:cNvSpPr txBox="1"/>
          <p:nvPr/>
        </p:nvSpPr>
        <p:spPr>
          <a:xfrm>
            <a:off x="4038600" y="6148006"/>
            <a:ext cx="2819400" cy="400110"/>
          </a:xfrm>
          <a:prstGeom prst="rect">
            <a:avLst/>
          </a:prstGeom>
          <a:noFill/>
        </p:spPr>
        <p:txBody>
          <a:bodyPr wrap="square" rtlCol="0">
            <a:spAutoFit/>
          </a:bodyPr>
          <a:lstStyle/>
          <a:p>
            <a:r>
              <a:rPr lang="en-US" sz="2000" b="1" dirty="0"/>
              <a:t>Pole  /integral term (1/S)</a:t>
            </a:r>
          </a:p>
        </p:txBody>
      </p:sp>
    </p:spTree>
    <p:extLst>
      <p:ext uri="{BB962C8B-B14F-4D97-AF65-F5344CB8AC3E}">
        <p14:creationId xmlns:p14="http://schemas.microsoft.com/office/powerpoint/2010/main" val="17406737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l="28814" t="90741"/>
          <a:stretch>
            <a:fillRect/>
          </a:stretch>
        </p:blipFill>
        <p:spPr bwMode="auto">
          <a:xfrm>
            <a:off x="3657601" y="5181600"/>
            <a:ext cx="6400801" cy="381000"/>
          </a:xfrm>
          <a:prstGeom prst="rect">
            <a:avLst/>
          </a:prstGeom>
          <a:noFill/>
          <a:ln w="9525">
            <a:noFill/>
            <a:miter lim="800000"/>
            <a:headEnd/>
            <a:tailEnd/>
          </a:ln>
        </p:spPr>
      </p:pic>
      <p:pic>
        <p:nvPicPr>
          <p:cNvPr id="3" name="Picture 2"/>
          <p:cNvPicPr>
            <a:picLocks noChangeAspect="1" noChangeArrowheads="1"/>
          </p:cNvPicPr>
          <p:nvPr/>
        </p:nvPicPr>
        <p:blipFill>
          <a:blip r:embed="rId2" cstate="print"/>
          <a:srcRect b="12963"/>
          <a:stretch>
            <a:fillRect/>
          </a:stretch>
        </p:blipFill>
        <p:spPr bwMode="auto">
          <a:xfrm>
            <a:off x="1600200" y="457200"/>
            <a:ext cx="8991600" cy="4114800"/>
          </a:xfrm>
          <a:prstGeom prst="rect">
            <a:avLst/>
          </a:prstGeom>
          <a:noFill/>
          <a:ln w="9525">
            <a:noFill/>
            <a:miter lim="800000"/>
            <a:headEnd/>
            <a:tailEnd/>
          </a:ln>
        </p:spPr>
      </p:pic>
      <p:sp>
        <p:nvSpPr>
          <p:cNvPr id="4" name="TextBox 3"/>
          <p:cNvSpPr txBox="1"/>
          <p:nvPr/>
        </p:nvSpPr>
        <p:spPr>
          <a:xfrm>
            <a:off x="4610100" y="6001869"/>
            <a:ext cx="2971800" cy="400110"/>
          </a:xfrm>
          <a:prstGeom prst="rect">
            <a:avLst/>
          </a:prstGeom>
          <a:noFill/>
        </p:spPr>
        <p:txBody>
          <a:bodyPr wrap="square" rtlCol="0">
            <a:spAutoFit/>
          </a:bodyPr>
          <a:lstStyle/>
          <a:p>
            <a:r>
              <a:rPr lang="en-US" sz="2000" b="1" dirty="0"/>
              <a:t>Zero  /derivative term (S)</a:t>
            </a:r>
          </a:p>
        </p:txBody>
      </p:sp>
    </p:spTree>
    <p:extLst>
      <p:ext uri="{BB962C8B-B14F-4D97-AF65-F5344CB8AC3E}">
        <p14:creationId xmlns:p14="http://schemas.microsoft.com/office/powerpoint/2010/main" val="2880062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981200" y="990600"/>
            <a:ext cx="8385872" cy="5791200"/>
          </a:xfrm>
          <a:prstGeom prst="rect">
            <a:avLst/>
          </a:prstGeom>
          <a:noFill/>
          <a:ln w="9525">
            <a:noFill/>
            <a:miter lim="800000"/>
            <a:headEnd/>
            <a:tailEnd/>
          </a:ln>
        </p:spPr>
      </p:pic>
      <p:sp>
        <p:nvSpPr>
          <p:cNvPr id="3" name="Title 20"/>
          <p:cNvSpPr txBox="1">
            <a:spLocks/>
          </p:cNvSpPr>
          <p:nvPr/>
        </p:nvSpPr>
        <p:spPr>
          <a:xfrm>
            <a:off x="1981200" y="76200"/>
            <a:ext cx="8229600" cy="685800"/>
          </a:xfrm>
          <a:prstGeom prst="rect">
            <a:avLst/>
          </a:prstGeom>
          <a:solidFill>
            <a:srgbClr val="00B0F0"/>
          </a:solidFill>
          <a:ln w="38100">
            <a:solidFill>
              <a:schemeClr val="tx1"/>
            </a:solidFill>
          </a:ln>
        </p:spPr>
        <p:txBody>
          <a:bodyPr>
            <a:normAutofit fontScale="90000" lnSpcReduction="10000"/>
          </a:bodyPr>
          <a:lstStyle/>
          <a:p>
            <a:pPr algn="ctr">
              <a:spcBef>
                <a:spcPct val="0"/>
              </a:spcBef>
              <a:defRPr/>
            </a:pPr>
            <a:r>
              <a:rPr lang="en-US" sz="4400" b="1" dirty="0">
                <a:latin typeface="+mj-lt"/>
                <a:ea typeface="+mj-ea"/>
                <a:cs typeface="+mj-cs"/>
              </a:rPr>
              <a:t>Third class of term of TF</a:t>
            </a:r>
          </a:p>
        </p:txBody>
      </p:sp>
    </p:spTree>
    <p:extLst>
      <p:ext uri="{BB962C8B-B14F-4D97-AF65-F5344CB8AC3E}">
        <p14:creationId xmlns:p14="http://schemas.microsoft.com/office/powerpoint/2010/main" val="163557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1"/>
          </p:nvPr>
        </p:nvSpPr>
        <p:spPr/>
        <p:txBody>
          <a:bodyPr/>
          <a:lstStyle/>
          <a:p>
            <a:pPr>
              <a:defRPr/>
            </a:pPr>
            <a:fld id="{8DB66EB4-5DF0-4896-906D-687C840ACB10}" type="slidenum">
              <a:rPr lang="en-US" altLang="en-US"/>
              <a:pPr>
                <a:defRPr/>
              </a:pPr>
              <a:t>4</a:t>
            </a:fld>
            <a:endParaRPr lang="en-US" altLang="en-US"/>
          </a:p>
        </p:txBody>
      </p:sp>
      <p:sp>
        <p:nvSpPr>
          <p:cNvPr id="246788" name="Rectangle 2"/>
          <p:cNvSpPr>
            <a:spLocks noGrp="1" noChangeArrowheads="1"/>
          </p:cNvSpPr>
          <p:nvPr>
            <p:ph type="title"/>
          </p:nvPr>
        </p:nvSpPr>
        <p:spPr>
          <a:xfrm>
            <a:off x="838200" y="75441"/>
            <a:ext cx="10515600" cy="832610"/>
          </a:xfrm>
        </p:spPr>
        <p:txBody>
          <a:bodyPr/>
          <a:lstStyle/>
          <a:p>
            <a:pPr eaLnBrk="1" hangingPunct="1"/>
            <a:r>
              <a:rPr lang="en-US" altLang="en-US" dirty="0" smtClean="0">
                <a:latin typeface="Arial Black" panose="020B0A04020102020204" pitchFamily="34" charset="0"/>
              </a:rPr>
              <a:t>Polarity of Feedback Example II</a:t>
            </a:r>
          </a:p>
        </p:txBody>
      </p:sp>
      <p:pic>
        <p:nvPicPr>
          <p:cNvPr id="2467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1" y="1066801"/>
            <a:ext cx="5762625"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46790" name="Group 15"/>
          <p:cNvGrpSpPr>
            <a:grpSpLocks/>
          </p:cNvGrpSpPr>
          <p:nvPr/>
        </p:nvGrpSpPr>
        <p:grpSpPr bwMode="auto">
          <a:xfrm>
            <a:off x="1676400" y="5143500"/>
            <a:ext cx="8839200" cy="838200"/>
            <a:chOff x="96" y="3240"/>
            <a:chExt cx="5568" cy="528"/>
          </a:xfrm>
        </p:grpSpPr>
        <p:sp>
          <p:nvSpPr>
            <p:cNvPr id="246792" name="AutoShape 6"/>
            <p:cNvSpPr>
              <a:spLocks noChangeArrowheads="1"/>
            </p:cNvSpPr>
            <p:nvPr/>
          </p:nvSpPr>
          <p:spPr bwMode="auto">
            <a:xfrm>
              <a:off x="96" y="3240"/>
              <a:ext cx="5568" cy="528"/>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46793" name="Object 7"/>
            <p:cNvGraphicFramePr>
              <a:graphicFrameLocks noChangeAspect="1"/>
            </p:cNvGraphicFramePr>
            <p:nvPr/>
          </p:nvGraphicFramePr>
          <p:xfrm>
            <a:off x="235" y="3408"/>
            <a:ext cx="487" cy="336"/>
          </p:xfrm>
          <a:graphic>
            <a:graphicData uri="http://schemas.openxmlformats.org/presentationml/2006/ole">
              <mc:AlternateContent xmlns:mc="http://schemas.openxmlformats.org/markup-compatibility/2006">
                <mc:Choice xmlns:v="urn:schemas-microsoft-com:vml" Requires="v">
                  <p:oleObj spid="_x0000_s11574" name="Equation" r:id="rId4" imgW="533169" imgH="355446" progId="Equation.3">
                    <p:embed/>
                  </p:oleObj>
                </mc:Choice>
                <mc:Fallback>
                  <p:oleObj name="Equation" r:id="rId4" imgW="533169" imgH="355446"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 y="3408"/>
                          <a:ext cx="48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94" name="Object 8"/>
            <p:cNvGraphicFramePr>
              <a:graphicFrameLocks noChangeAspect="1"/>
            </p:cNvGraphicFramePr>
            <p:nvPr/>
          </p:nvGraphicFramePr>
          <p:xfrm>
            <a:off x="1277" y="3392"/>
            <a:ext cx="1111" cy="344"/>
          </p:xfrm>
          <a:graphic>
            <a:graphicData uri="http://schemas.openxmlformats.org/presentationml/2006/ole">
              <mc:AlternateContent xmlns:mc="http://schemas.openxmlformats.org/markup-compatibility/2006">
                <mc:Choice xmlns:v="urn:schemas-microsoft-com:vml" Requires="v">
                  <p:oleObj spid="_x0000_s11575" name="Equation" r:id="rId6" imgW="1143000" imgH="342720" progId="Equation.3">
                    <p:embed/>
                  </p:oleObj>
                </mc:Choice>
                <mc:Fallback>
                  <p:oleObj name="Equation" r:id="rId6" imgW="1143000" imgH="34272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7" y="3392"/>
                          <a:ext cx="1111"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95" name="Object 9"/>
            <p:cNvGraphicFramePr>
              <a:graphicFrameLocks noChangeAspect="1"/>
            </p:cNvGraphicFramePr>
            <p:nvPr/>
          </p:nvGraphicFramePr>
          <p:xfrm>
            <a:off x="2895" y="3408"/>
            <a:ext cx="1099" cy="349"/>
          </p:xfrm>
          <a:graphic>
            <a:graphicData uri="http://schemas.openxmlformats.org/presentationml/2006/ole">
              <mc:AlternateContent xmlns:mc="http://schemas.openxmlformats.org/markup-compatibility/2006">
                <mc:Choice xmlns:v="urn:schemas-microsoft-com:vml" Requires="v">
                  <p:oleObj spid="_x0000_s11576" name="Equation" r:id="rId8" imgW="1155199" imgH="355446" progId="Equation.3">
                    <p:embed/>
                  </p:oleObj>
                </mc:Choice>
                <mc:Fallback>
                  <p:oleObj name="Equation" r:id="rId8" imgW="1155199" imgH="355446"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 y="3408"/>
                          <a:ext cx="1099"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796" name="Object 10"/>
            <p:cNvGraphicFramePr>
              <a:graphicFrameLocks noChangeAspect="1"/>
            </p:cNvGraphicFramePr>
            <p:nvPr/>
          </p:nvGraphicFramePr>
          <p:xfrm>
            <a:off x="4429" y="3392"/>
            <a:ext cx="1120" cy="348"/>
          </p:xfrm>
          <a:graphic>
            <a:graphicData uri="http://schemas.openxmlformats.org/presentationml/2006/ole">
              <mc:AlternateContent xmlns:mc="http://schemas.openxmlformats.org/markup-compatibility/2006">
                <mc:Choice xmlns:v="urn:schemas-microsoft-com:vml" Requires="v">
                  <p:oleObj spid="_x0000_s11577" name="Equation" r:id="rId10" imgW="1143000" imgH="342720" progId="Equation.3">
                    <p:embed/>
                  </p:oleObj>
                </mc:Choice>
                <mc:Fallback>
                  <p:oleObj name="Equation" r:id="rId10" imgW="1143000" imgH="34272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9" y="3392"/>
                          <a:ext cx="1120"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797" name="AutoShape 11"/>
            <p:cNvSpPr>
              <a:spLocks noChangeArrowheads="1"/>
            </p:cNvSpPr>
            <p:nvPr/>
          </p:nvSpPr>
          <p:spPr bwMode="auto">
            <a:xfrm>
              <a:off x="823" y="3432"/>
              <a:ext cx="278" cy="144"/>
            </a:xfrm>
            <a:prstGeom prst="rightArrow">
              <a:avLst>
                <a:gd name="adj1" fmla="val 50000"/>
                <a:gd name="adj2" fmla="val 4826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46798" name="AutoShape 12"/>
            <p:cNvSpPr>
              <a:spLocks noChangeArrowheads="1"/>
            </p:cNvSpPr>
            <p:nvPr/>
          </p:nvSpPr>
          <p:spPr bwMode="auto">
            <a:xfrm>
              <a:off x="2532" y="3432"/>
              <a:ext cx="278" cy="144"/>
            </a:xfrm>
            <a:prstGeom prst="rightArrow">
              <a:avLst>
                <a:gd name="adj1" fmla="val 50000"/>
                <a:gd name="adj2" fmla="val 4826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sp>
          <p:nvSpPr>
            <p:cNvPr id="246799" name="AutoShape 13"/>
            <p:cNvSpPr>
              <a:spLocks noChangeArrowheads="1"/>
            </p:cNvSpPr>
            <p:nvPr/>
          </p:nvSpPr>
          <p:spPr bwMode="auto">
            <a:xfrm>
              <a:off x="4125" y="3424"/>
              <a:ext cx="278" cy="144"/>
            </a:xfrm>
            <a:prstGeom prst="rightArrow">
              <a:avLst>
                <a:gd name="adj1" fmla="val 50000"/>
                <a:gd name="adj2" fmla="val 4826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pSp>
      <p:sp>
        <p:nvSpPr>
          <p:cNvPr id="246791" name="Text Box 14"/>
          <p:cNvSpPr txBox="1">
            <a:spLocks noChangeArrowheads="1"/>
          </p:cNvSpPr>
          <p:nvPr/>
        </p:nvSpPr>
        <p:spPr bwMode="auto">
          <a:xfrm>
            <a:off x="4476751" y="6299200"/>
            <a:ext cx="25765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r>
              <a:rPr lang="en-US" altLang="en-US" sz="3600" b="1" i="1"/>
              <a:t>Negative Feedback</a:t>
            </a:r>
          </a:p>
        </p:txBody>
      </p:sp>
    </p:spTree>
    <p:extLst>
      <p:ext uri="{BB962C8B-B14F-4D97-AF65-F5344CB8AC3E}">
        <p14:creationId xmlns:p14="http://schemas.microsoft.com/office/powerpoint/2010/main" val="32989029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p:cNvPicPr>
            <a:picLocks noChangeAspect="1" noChangeArrowheads="1"/>
          </p:cNvPicPr>
          <p:nvPr/>
        </p:nvPicPr>
        <p:blipFill>
          <a:blip r:embed="rId2" cstate="print"/>
          <a:srcRect/>
          <a:stretch>
            <a:fillRect/>
          </a:stretch>
        </p:blipFill>
        <p:spPr bwMode="auto">
          <a:xfrm>
            <a:off x="1712168" y="752476"/>
            <a:ext cx="1373933" cy="695325"/>
          </a:xfrm>
          <a:prstGeom prst="rect">
            <a:avLst/>
          </a:prstGeom>
          <a:noFill/>
          <a:ln w="9525">
            <a:noFill/>
            <a:miter lim="800000"/>
            <a:headEnd/>
            <a:tailEnd/>
          </a:ln>
        </p:spPr>
      </p:pic>
      <p:pic>
        <p:nvPicPr>
          <p:cNvPr id="102403" name="Picture 3"/>
          <p:cNvPicPr>
            <a:picLocks noChangeAspect="1" noChangeArrowheads="1"/>
          </p:cNvPicPr>
          <p:nvPr/>
        </p:nvPicPr>
        <p:blipFill>
          <a:blip r:embed="rId3" cstate="print"/>
          <a:srcRect/>
          <a:stretch>
            <a:fillRect/>
          </a:stretch>
        </p:blipFill>
        <p:spPr bwMode="auto">
          <a:xfrm>
            <a:off x="3429001" y="685800"/>
            <a:ext cx="3048000" cy="704850"/>
          </a:xfrm>
          <a:prstGeom prst="rect">
            <a:avLst/>
          </a:prstGeom>
          <a:noFill/>
          <a:ln w="9525">
            <a:noFill/>
            <a:miter lim="800000"/>
            <a:headEnd/>
            <a:tailEnd/>
          </a:ln>
        </p:spPr>
      </p:pic>
      <p:pic>
        <p:nvPicPr>
          <p:cNvPr id="102404" name="Picture 4"/>
          <p:cNvPicPr>
            <a:picLocks noChangeAspect="1" noChangeArrowheads="1"/>
          </p:cNvPicPr>
          <p:nvPr/>
        </p:nvPicPr>
        <p:blipFill>
          <a:blip r:embed="rId4" cstate="print"/>
          <a:srcRect/>
          <a:stretch>
            <a:fillRect/>
          </a:stretch>
        </p:blipFill>
        <p:spPr bwMode="auto">
          <a:xfrm>
            <a:off x="6781800" y="685800"/>
            <a:ext cx="3657600" cy="685800"/>
          </a:xfrm>
          <a:prstGeom prst="rect">
            <a:avLst/>
          </a:prstGeom>
          <a:noFill/>
          <a:ln w="9525">
            <a:noFill/>
            <a:miter lim="800000"/>
            <a:headEnd/>
            <a:tailEnd/>
          </a:ln>
        </p:spPr>
      </p:pic>
      <p:pic>
        <p:nvPicPr>
          <p:cNvPr id="102405" name="Picture 5"/>
          <p:cNvPicPr>
            <a:picLocks noChangeAspect="1" noChangeArrowheads="1"/>
          </p:cNvPicPr>
          <p:nvPr/>
        </p:nvPicPr>
        <p:blipFill>
          <a:blip r:embed="rId5" cstate="print"/>
          <a:srcRect/>
          <a:stretch>
            <a:fillRect/>
          </a:stretch>
        </p:blipFill>
        <p:spPr bwMode="auto">
          <a:xfrm>
            <a:off x="1828801" y="1828800"/>
            <a:ext cx="5107781" cy="762000"/>
          </a:xfrm>
          <a:prstGeom prst="rect">
            <a:avLst/>
          </a:prstGeom>
          <a:noFill/>
          <a:ln w="9525">
            <a:noFill/>
            <a:miter lim="800000"/>
            <a:headEnd/>
            <a:tailEnd/>
          </a:ln>
        </p:spPr>
      </p:pic>
      <p:pic>
        <p:nvPicPr>
          <p:cNvPr id="102406" name="Picture 6"/>
          <p:cNvPicPr>
            <a:picLocks noChangeAspect="1" noChangeArrowheads="1"/>
          </p:cNvPicPr>
          <p:nvPr/>
        </p:nvPicPr>
        <p:blipFill>
          <a:blip r:embed="rId6" cstate="print"/>
          <a:srcRect/>
          <a:stretch>
            <a:fillRect/>
          </a:stretch>
        </p:blipFill>
        <p:spPr bwMode="auto">
          <a:xfrm>
            <a:off x="1752600" y="2895601"/>
            <a:ext cx="5511034" cy="1133475"/>
          </a:xfrm>
          <a:prstGeom prst="rect">
            <a:avLst/>
          </a:prstGeom>
          <a:noFill/>
          <a:ln w="9525">
            <a:noFill/>
            <a:miter lim="800000"/>
            <a:headEnd/>
            <a:tailEnd/>
          </a:ln>
        </p:spPr>
      </p:pic>
      <p:grpSp>
        <p:nvGrpSpPr>
          <p:cNvPr id="10" name="Group 9"/>
          <p:cNvGrpSpPr/>
          <p:nvPr/>
        </p:nvGrpSpPr>
        <p:grpSpPr>
          <a:xfrm>
            <a:off x="1524000" y="4267200"/>
            <a:ext cx="8991600" cy="2343150"/>
            <a:chOff x="0" y="4267200"/>
            <a:chExt cx="8991600" cy="2343150"/>
          </a:xfrm>
        </p:grpSpPr>
        <p:pic>
          <p:nvPicPr>
            <p:cNvPr id="102407" name="Picture 7"/>
            <p:cNvPicPr>
              <a:picLocks noChangeAspect="1" noChangeArrowheads="1"/>
            </p:cNvPicPr>
            <p:nvPr/>
          </p:nvPicPr>
          <p:blipFill>
            <a:blip r:embed="rId7" cstate="print"/>
            <a:srcRect/>
            <a:stretch>
              <a:fillRect/>
            </a:stretch>
          </p:blipFill>
          <p:spPr bwMode="auto">
            <a:xfrm>
              <a:off x="4895850" y="4267200"/>
              <a:ext cx="4095750" cy="2343150"/>
            </a:xfrm>
            <a:prstGeom prst="rect">
              <a:avLst/>
            </a:prstGeom>
            <a:noFill/>
            <a:ln w="9525">
              <a:noFill/>
              <a:miter lim="800000"/>
              <a:headEnd/>
              <a:tailEnd/>
            </a:ln>
          </p:spPr>
        </p:pic>
        <p:sp>
          <p:nvSpPr>
            <p:cNvPr id="8" name="Rectangle 7"/>
            <p:cNvSpPr/>
            <p:nvPr/>
          </p:nvSpPr>
          <p:spPr>
            <a:xfrm>
              <a:off x="0" y="4876800"/>
              <a:ext cx="4876800" cy="1200329"/>
            </a:xfrm>
            <a:prstGeom prst="rect">
              <a:avLst/>
            </a:prstGeom>
          </p:spPr>
          <p:txBody>
            <a:bodyPr wrap="square">
              <a:spAutoFit/>
            </a:bodyPr>
            <a:lstStyle/>
            <a:p>
              <a:r>
                <a:rPr lang="en-US" dirty="0"/>
                <a:t>Note that the two asymptotes intersect at </a:t>
              </a:r>
              <a:r>
                <a:rPr lang="en-US" i="1" dirty="0"/>
                <a:t>ω = a, the frequency of the zero. This frequency is also described </a:t>
              </a:r>
              <a:r>
                <a:rPr lang="en-US" dirty="0"/>
                <a:t>as the </a:t>
              </a:r>
              <a:r>
                <a:rPr lang="en-US" b="1" i="1" dirty="0"/>
                <a:t>corner, break, 3 dB, or half-power frequency.</a:t>
              </a:r>
              <a:endParaRPr lang="en-US" dirty="0"/>
            </a:p>
          </p:txBody>
        </p:sp>
      </p:grpSp>
      <p:sp>
        <p:nvSpPr>
          <p:cNvPr id="9" name="TextBox 8"/>
          <p:cNvSpPr txBox="1"/>
          <p:nvPr/>
        </p:nvSpPr>
        <p:spPr>
          <a:xfrm>
            <a:off x="4572000" y="0"/>
            <a:ext cx="2362200" cy="369332"/>
          </a:xfrm>
          <a:prstGeom prst="rect">
            <a:avLst/>
          </a:prstGeom>
          <a:solidFill>
            <a:srgbClr val="FFFF00"/>
          </a:solidFill>
          <a:ln w="28575">
            <a:solidFill>
              <a:schemeClr val="tx1"/>
            </a:solidFill>
          </a:ln>
        </p:spPr>
        <p:txBody>
          <a:bodyPr wrap="square" rtlCol="0">
            <a:spAutoFit/>
          </a:bodyPr>
          <a:lstStyle/>
          <a:p>
            <a:r>
              <a:rPr lang="en-US" b="1" dirty="0"/>
              <a:t>Recall Book’s Example</a:t>
            </a:r>
          </a:p>
        </p:txBody>
      </p:sp>
    </p:spTree>
    <p:extLst>
      <p:ext uri="{BB962C8B-B14F-4D97-AF65-F5344CB8AC3E}">
        <p14:creationId xmlns:p14="http://schemas.microsoft.com/office/powerpoint/2010/main" val="3235534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02"/>
                                        </p:tgtEl>
                                        <p:attrNameLst>
                                          <p:attrName>style.visibility</p:attrName>
                                        </p:attrNameLst>
                                      </p:cBhvr>
                                      <p:to>
                                        <p:strVal val="visible"/>
                                      </p:to>
                                    </p:set>
                                    <p:animEffect transition="in" filter="wipe(left)">
                                      <p:cBhvr>
                                        <p:cTn id="7" dur="500"/>
                                        <p:tgtEl>
                                          <p:spTgt spid="102402"/>
                                        </p:tgtEl>
                                      </p:cBhvr>
                                    </p:animEffect>
                                  </p:childTnLst>
                                </p:cTn>
                              </p:par>
                              <p:par>
                                <p:cTn id="8" presetID="22" presetClass="entr" presetSubtype="8" fill="hold" nodeType="withEffect">
                                  <p:stCondLst>
                                    <p:cond delay="0"/>
                                  </p:stCondLst>
                                  <p:childTnLst>
                                    <p:set>
                                      <p:cBhvr>
                                        <p:cTn id="9" dur="1" fill="hold">
                                          <p:stCondLst>
                                            <p:cond delay="0"/>
                                          </p:stCondLst>
                                        </p:cTn>
                                        <p:tgtEl>
                                          <p:spTgt spid="102403"/>
                                        </p:tgtEl>
                                        <p:attrNameLst>
                                          <p:attrName>style.visibility</p:attrName>
                                        </p:attrNameLst>
                                      </p:cBhvr>
                                      <p:to>
                                        <p:strVal val="visible"/>
                                      </p:to>
                                    </p:set>
                                    <p:animEffect transition="in" filter="wipe(left)">
                                      <p:cBhvr>
                                        <p:cTn id="10" dur="500"/>
                                        <p:tgtEl>
                                          <p:spTgt spid="102403"/>
                                        </p:tgtEl>
                                      </p:cBhvr>
                                    </p:animEffect>
                                  </p:childTnLst>
                                </p:cTn>
                              </p:par>
                              <p:par>
                                <p:cTn id="11" presetID="22" presetClass="entr" presetSubtype="8" fill="hold" nodeType="withEffect">
                                  <p:stCondLst>
                                    <p:cond delay="0"/>
                                  </p:stCondLst>
                                  <p:childTnLst>
                                    <p:set>
                                      <p:cBhvr>
                                        <p:cTn id="12" dur="1" fill="hold">
                                          <p:stCondLst>
                                            <p:cond delay="0"/>
                                          </p:stCondLst>
                                        </p:cTn>
                                        <p:tgtEl>
                                          <p:spTgt spid="102404"/>
                                        </p:tgtEl>
                                        <p:attrNameLst>
                                          <p:attrName>style.visibility</p:attrName>
                                        </p:attrNameLst>
                                      </p:cBhvr>
                                      <p:to>
                                        <p:strVal val="visible"/>
                                      </p:to>
                                    </p:set>
                                    <p:animEffect transition="in" filter="wipe(left)">
                                      <p:cBhvr>
                                        <p:cTn id="13" dur="500"/>
                                        <p:tgtEl>
                                          <p:spTgt spid="10240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02405"/>
                                        </p:tgtEl>
                                        <p:attrNameLst>
                                          <p:attrName>style.visibility</p:attrName>
                                        </p:attrNameLst>
                                      </p:cBhvr>
                                      <p:to>
                                        <p:strVal val="visible"/>
                                      </p:to>
                                    </p:set>
                                    <p:animEffect transition="in" filter="checkerboard(across)">
                                      <p:cBhvr>
                                        <p:cTn id="18" dur="500"/>
                                        <p:tgtEl>
                                          <p:spTgt spid="10240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nodeType="clickEffect">
                                  <p:stCondLst>
                                    <p:cond delay="0"/>
                                  </p:stCondLst>
                                  <p:childTnLst>
                                    <p:set>
                                      <p:cBhvr>
                                        <p:cTn id="22" dur="1" fill="hold">
                                          <p:stCondLst>
                                            <p:cond delay="0"/>
                                          </p:stCondLst>
                                        </p:cTn>
                                        <p:tgtEl>
                                          <p:spTgt spid="102406"/>
                                        </p:tgtEl>
                                        <p:attrNameLst>
                                          <p:attrName>style.visibility</p:attrName>
                                        </p:attrNameLst>
                                      </p:cBhvr>
                                      <p:to>
                                        <p:strVal val="visible"/>
                                      </p:to>
                                    </p:set>
                                    <p:animEffect transition="in" filter="checkerboard(across)">
                                      <p:cBhvr>
                                        <p:cTn id="23" dur="500"/>
                                        <p:tgtEl>
                                          <p:spTgt spid="10240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0851" y="76200"/>
            <a:ext cx="4735258" cy="685800"/>
          </a:xfrm>
          <a:solidFill>
            <a:schemeClr val="accent2"/>
          </a:solidFill>
        </p:spPr>
        <p:txBody>
          <a:bodyPr>
            <a:noAutofit/>
          </a:bodyPr>
          <a:lstStyle/>
          <a:p>
            <a:r>
              <a:rPr lang="en-US" sz="5400" b="1" dirty="0">
                <a:solidFill>
                  <a:schemeClr val="bg1"/>
                </a:solidFill>
              </a:rPr>
              <a:t>Phase</a:t>
            </a:r>
          </a:p>
        </p:txBody>
      </p:sp>
      <p:pic>
        <p:nvPicPr>
          <p:cNvPr id="942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7571" y="762000"/>
            <a:ext cx="6387230" cy="3431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571" y="4343400"/>
            <a:ext cx="422656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476848"/>
            <a:ext cx="3818216"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4579" y="5867401"/>
            <a:ext cx="3864119"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21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9192" y="5181600"/>
            <a:ext cx="3044190"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20288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1752600" y="990600"/>
            <a:ext cx="8660112" cy="5867400"/>
          </a:xfrm>
          <a:prstGeom prst="rect">
            <a:avLst/>
          </a:prstGeom>
          <a:noFill/>
          <a:ln w="9525">
            <a:noFill/>
            <a:miter lim="800000"/>
            <a:headEnd/>
            <a:tailEnd/>
          </a:ln>
        </p:spPr>
      </p:pic>
      <p:sp>
        <p:nvSpPr>
          <p:cNvPr id="3" name="Title 20"/>
          <p:cNvSpPr txBox="1">
            <a:spLocks/>
          </p:cNvSpPr>
          <p:nvPr/>
        </p:nvSpPr>
        <p:spPr>
          <a:xfrm>
            <a:off x="1981200" y="76200"/>
            <a:ext cx="8229600" cy="685800"/>
          </a:xfrm>
          <a:prstGeom prst="rect">
            <a:avLst/>
          </a:prstGeom>
          <a:solidFill>
            <a:srgbClr val="00B0F0"/>
          </a:solidFill>
        </p:spPr>
        <p:txBody>
          <a:bodyPr>
            <a:normAutofit fontScale="90000" lnSpcReduction="10000"/>
          </a:bodyPr>
          <a:lstStyle/>
          <a:p>
            <a:pPr algn="ctr">
              <a:spcBef>
                <a:spcPct val="0"/>
              </a:spcBef>
              <a:defRPr/>
            </a:pPr>
            <a:r>
              <a:rPr lang="en-US" sz="4400" b="1" dirty="0">
                <a:latin typeface="+mj-lt"/>
                <a:ea typeface="+mj-ea"/>
                <a:cs typeface="+mj-cs"/>
              </a:rPr>
              <a:t>Fourth class of term of TF</a:t>
            </a:r>
          </a:p>
        </p:txBody>
      </p:sp>
    </p:spTree>
    <p:extLst>
      <p:ext uri="{BB962C8B-B14F-4D97-AF65-F5344CB8AC3E}">
        <p14:creationId xmlns:p14="http://schemas.microsoft.com/office/powerpoint/2010/main" val="21392577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76200"/>
            <a:ext cx="8229600" cy="762000"/>
          </a:xfrm>
          <a:solidFill>
            <a:schemeClr val="accent2"/>
          </a:solidFill>
        </p:spPr>
        <p:txBody>
          <a:bodyPr/>
          <a:lstStyle/>
          <a:p>
            <a:r>
              <a:rPr lang="en-US" b="1" dirty="0" smtClean="0">
                <a:solidFill>
                  <a:schemeClr val="bg1"/>
                </a:solidFill>
              </a:rPr>
              <a:t>Quadratic Transfer Function </a:t>
            </a:r>
            <a:endParaRPr lang="en-US" b="1" dirty="0">
              <a:solidFill>
                <a:schemeClr val="bg1"/>
              </a:solidFill>
            </a:endParaRPr>
          </a:p>
        </p:txBody>
      </p:sp>
      <p:pic>
        <p:nvPicPr>
          <p:cNvPr id="97283" name="Picture 3"/>
          <p:cNvPicPr>
            <a:picLocks noChangeAspect="1" noChangeArrowheads="1"/>
          </p:cNvPicPr>
          <p:nvPr/>
        </p:nvPicPr>
        <p:blipFill>
          <a:blip r:embed="rId2" cstate="print"/>
          <a:srcRect/>
          <a:stretch>
            <a:fillRect/>
          </a:stretch>
        </p:blipFill>
        <p:spPr bwMode="auto">
          <a:xfrm>
            <a:off x="1905000" y="838200"/>
            <a:ext cx="3067050" cy="704850"/>
          </a:xfrm>
          <a:prstGeom prst="rect">
            <a:avLst/>
          </a:prstGeom>
          <a:noFill/>
          <a:ln w="9525">
            <a:noFill/>
            <a:miter lim="800000"/>
            <a:headEnd/>
            <a:tailEnd/>
          </a:ln>
        </p:spPr>
      </p:pic>
      <p:pic>
        <p:nvPicPr>
          <p:cNvPr id="98307" name="Picture 3"/>
          <p:cNvPicPr>
            <a:picLocks noChangeAspect="1" noChangeArrowheads="1"/>
          </p:cNvPicPr>
          <p:nvPr/>
        </p:nvPicPr>
        <p:blipFill>
          <a:blip r:embed="rId3" cstate="print"/>
          <a:srcRect/>
          <a:stretch>
            <a:fillRect/>
          </a:stretch>
        </p:blipFill>
        <p:spPr bwMode="auto">
          <a:xfrm>
            <a:off x="1524000" y="1752600"/>
            <a:ext cx="9044440" cy="1752600"/>
          </a:xfrm>
          <a:prstGeom prst="rect">
            <a:avLst/>
          </a:prstGeom>
          <a:noFill/>
          <a:ln w="9525">
            <a:noFill/>
            <a:miter lim="800000"/>
            <a:headEnd/>
            <a:tailEnd/>
          </a:ln>
        </p:spPr>
      </p:pic>
      <p:pic>
        <p:nvPicPr>
          <p:cNvPr id="98308" name="Picture 4"/>
          <p:cNvPicPr>
            <a:picLocks noChangeAspect="1" noChangeArrowheads="1"/>
          </p:cNvPicPr>
          <p:nvPr/>
        </p:nvPicPr>
        <p:blipFill>
          <a:blip r:embed="rId4" cstate="print"/>
          <a:srcRect/>
          <a:stretch>
            <a:fillRect/>
          </a:stretch>
        </p:blipFill>
        <p:spPr bwMode="auto">
          <a:xfrm>
            <a:off x="2180546" y="3810000"/>
            <a:ext cx="5210855" cy="438150"/>
          </a:xfrm>
          <a:prstGeom prst="rect">
            <a:avLst/>
          </a:prstGeom>
          <a:noFill/>
          <a:ln w="9525">
            <a:noFill/>
            <a:miter lim="800000"/>
            <a:headEnd/>
            <a:tailEnd/>
          </a:ln>
        </p:spPr>
      </p:pic>
      <p:pic>
        <p:nvPicPr>
          <p:cNvPr id="98309" name="Picture 5"/>
          <p:cNvPicPr>
            <a:picLocks noChangeAspect="1" noChangeArrowheads="1"/>
          </p:cNvPicPr>
          <p:nvPr/>
        </p:nvPicPr>
        <p:blipFill>
          <a:blip r:embed="rId5" cstate="print"/>
          <a:srcRect/>
          <a:stretch>
            <a:fillRect/>
          </a:stretch>
        </p:blipFill>
        <p:spPr bwMode="auto">
          <a:xfrm>
            <a:off x="1752600" y="4419600"/>
            <a:ext cx="7788088" cy="381000"/>
          </a:xfrm>
          <a:prstGeom prst="rect">
            <a:avLst/>
          </a:prstGeom>
          <a:noFill/>
          <a:ln w="9525">
            <a:noFill/>
            <a:miter lim="800000"/>
            <a:headEnd/>
            <a:tailEnd/>
          </a:ln>
        </p:spPr>
      </p:pic>
      <p:sp>
        <p:nvSpPr>
          <p:cNvPr id="10" name="TextBox 9"/>
          <p:cNvSpPr txBox="1"/>
          <p:nvPr/>
        </p:nvSpPr>
        <p:spPr>
          <a:xfrm>
            <a:off x="1828800" y="5334001"/>
            <a:ext cx="2819400" cy="461665"/>
          </a:xfrm>
          <a:prstGeom prst="rect">
            <a:avLst/>
          </a:prstGeom>
          <a:noFill/>
        </p:spPr>
        <p:txBody>
          <a:bodyPr wrap="square" rtlCol="0">
            <a:spAutoFit/>
          </a:bodyPr>
          <a:lstStyle/>
          <a:p>
            <a:r>
              <a:rPr lang="en-US" sz="2400" b="1" dirty="0"/>
              <a:t>At corner frequency </a:t>
            </a:r>
          </a:p>
        </p:txBody>
      </p:sp>
      <p:pic>
        <p:nvPicPr>
          <p:cNvPr id="98310" name="Picture 6"/>
          <p:cNvPicPr>
            <a:picLocks noChangeAspect="1" noChangeArrowheads="1"/>
          </p:cNvPicPr>
          <p:nvPr/>
        </p:nvPicPr>
        <p:blipFill>
          <a:blip r:embed="rId6" cstate="print"/>
          <a:srcRect/>
          <a:stretch>
            <a:fillRect/>
          </a:stretch>
        </p:blipFill>
        <p:spPr bwMode="auto">
          <a:xfrm>
            <a:off x="2819400" y="5791200"/>
            <a:ext cx="4114800" cy="838200"/>
          </a:xfrm>
          <a:prstGeom prst="rect">
            <a:avLst/>
          </a:prstGeom>
          <a:noFill/>
          <a:ln w="9525">
            <a:noFill/>
            <a:miter lim="800000"/>
            <a:headEnd/>
            <a:tailEnd/>
          </a:ln>
        </p:spPr>
      </p:pic>
      <p:sp>
        <p:nvSpPr>
          <p:cNvPr id="9" name="Rectangular Callout 8"/>
          <p:cNvSpPr/>
          <p:nvPr/>
        </p:nvSpPr>
        <p:spPr>
          <a:xfrm>
            <a:off x="7391400" y="5257800"/>
            <a:ext cx="2819400" cy="914400"/>
          </a:xfrm>
          <a:prstGeom prst="wedgeRectCallout">
            <a:avLst>
              <a:gd name="adj1" fmla="val -65240"/>
              <a:gd name="adj2" fmla="val 271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Keep this in  mind for future calculations</a:t>
            </a:r>
          </a:p>
        </p:txBody>
      </p:sp>
      <p:sp>
        <p:nvSpPr>
          <p:cNvPr id="11" name="Rectangle 10"/>
          <p:cNvSpPr/>
          <p:nvPr/>
        </p:nvSpPr>
        <p:spPr>
          <a:xfrm>
            <a:off x="2209800" y="3733800"/>
            <a:ext cx="5257800" cy="5334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21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3000" tmFilter="0, 0; .2, .5; .8, .5; 1, 0"/>
                                        <p:tgtEl>
                                          <p:spTgt spid="11"/>
                                        </p:tgtEl>
                                      </p:cBhvr>
                                    </p:animEffect>
                                    <p:animScale>
                                      <p:cBhvr>
                                        <p:cTn id="11" dur="1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694" y="2057400"/>
            <a:ext cx="416718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216" y="1307306"/>
            <a:ext cx="2122072"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740694" y="3365480"/>
            <a:ext cx="4050506" cy="3416320"/>
          </a:xfrm>
          <a:prstGeom prst="rect">
            <a:avLst/>
          </a:prstGeom>
        </p:spPr>
        <p:txBody>
          <a:bodyPr wrap="square">
            <a:spAutoFit/>
          </a:bodyPr>
          <a:lstStyle/>
          <a:p>
            <a:r>
              <a:rPr lang="en-US" sz="2400" dirty="0"/>
              <a:t>If </a:t>
            </a:r>
            <a:r>
              <a:rPr lang="en-US" sz="2400" i="1" dirty="0"/>
              <a:t>ζ </a:t>
            </a:r>
            <a:r>
              <a:rPr lang="en-US" sz="2400" dirty="0"/>
              <a:t>= 1, a limiting case, the correction is +6 dB; for </a:t>
            </a:r>
            <a:r>
              <a:rPr lang="en-US" sz="2400" i="1" dirty="0"/>
              <a:t>ζ </a:t>
            </a:r>
            <a:r>
              <a:rPr lang="en-US" sz="2400" dirty="0"/>
              <a:t>= 0</a:t>
            </a:r>
            <a:r>
              <a:rPr lang="en-US" sz="2400" i="1" dirty="0"/>
              <a:t>.</a:t>
            </a:r>
            <a:r>
              <a:rPr lang="en-US" sz="2400" dirty="0"/>
              <a:t>5, no correction is required; and if </a:t>
            </a:r>
            <a:r>
              <a:rPr lang="en-US" sz="2400" i="1" dirty="0"/>
              <a:t>ζ </a:t>
            </a:r>
            <a:r>
              <a:rPr lang="en-US" sz="2400" dirty="0"/>
              <a:t>= 0</a:t>
            </a:r>
            <a:r>
              <a:rPr lang="en-US" sz="2400" i="1" dirty="0"/>
              <a:t>.</a:t>
            </a:r>
            <a:r>
              <a:rPr lang="en-US" sz="2400" dirty="0"/>
              <a:t>1, the correction is −14 </a:t>
            </a:r>
            <a:r>
              <a:rPr lang="en-US" sz="2400" dirty="0" err="1"/>
              <a:t>dB.</a:t>
            </a:r>
            <a:r>
              <a:rPr lang="en-US" sz="2400" dirty="0"/>
              <a:t> Knowing this one correction value is often sufficient to draw a satisfactory asymptotic magnitude</a:t>
            </a:r>
            <a:br>
              <a:rPr lang="en-US" sz="2400" dirty="0"/>
            </a:br>
            <a:r>
              <a:rPr lang="en-US" sz="2400" dirty="0"/>
              <a:t>response</a:t>
            </a:r>
          </a:p>
        </p:txBody>
      </p:sp>
      <p:pic>
        <p:nvPicPr>
          <p:cNvPr id="1781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504950"/>
            <a:ext cx="4800600" cy="4674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509932" y="1"/>
            <a:ext cx="8161118" cy="1200329"/>
          </a:xfrm>
          <a:prstGeom prst="rect">
            <a:avLst/>
          </a:prstGeom>
        </p:spPr>
        <p:txBody>
          <a:bodyPr wrap="square">
            <a:spAutoFit/>
          </a:bodyPr>
          <a:lstStyle/>
          <a:p>
            <a:r>
              <a:rPr lang="en-US" sz="2400" dirty="0"/>
              <a:t>However, a correction must be applied in the neighborhood of the corner frequency</a:t>
            </a:r>
            <a:br>
              <a:rPr lang="en-US" sz="2400" dirty="0"/>
            </a:br>
            <a:endParaRPr lang="en-US" sz="2400" dirty="0"/>
          </a:p>
        </p:txBody>
      </p:sp>
    </p:spTree>
    <p:extLst>
      <p:ext uri="{BB962C8B-B14F-4D97-AF65-F5344CB8AC3E}">
        <p14:creationId xmlns:p14="http://schemas.microsoft.com/office/powerpoint/2010/main" val="23895116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5791"/>
            <a:ext cx="8229600" cy="792162"/>
          </a:xfrm>
          <a:solidFill>
            <a:schemeClr val="accent2"/>
          </a:solidFill>
        </p:spPr>
        <p:txBody>
          <a:bodyPr/>
          <a:lstStyle/>
          <a:p>
            <a:r>
              <a:rPr lang="en-US" b="1" dirty="0" smtClean="0">
                <a:solidFill>
                  <a:schemeClr val="bg1"/>
                </a:solidFill>
              </a:rPr>
              <a:t>Phase Response</a:t>
            </a:r>
            <a:endParaRPr lang="en-US" b="1" dirty="0">
              <a:solidFill>
                <a:schemeClr val="bg1"/>
              </a:solidFill>
            </a:endParaRPr>
          </a:p>
        </p:txBody>
      </p:sp>
      <p:pic>
        <p:nvPicPr>
          <p:cNvPr id="179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295400"/>
            <a:ext cx="4393514" cy="49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2517275"/>
            <a:ext cx="6535279" cy="38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594" y="3343274"/>
            <a:ext cx="8678378" cy="390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92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2600" y="4782955"/>
            <a:ext cx="4751388"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05001" y="4501163"/>
            <a:ext cx="2272957" cy="954107"/>
          </a:xfrm>
          <a:prstGeom prst="rect">
            <a:avLst/>
          </a:prstGeom>
          <a:noFill/>
        </p:spPr>
        <p:txBody>
          <a:bodyPr wrap="square" rtlCol="0">
            <a:spAutoFit/>
          </a:bodyPr>
          <a:lstStyle/>
          <a:p>
            <a:r>
              <a:rPr lang="en-US" sz="2800" b="1" dirty="0"/>
              <a:t>At the corner frequency</a:t>
            </a:r>
          </a:p>
        </p:txBody>
      </p:sp>
    </p:spTree>
    <p:extLst>
      <p:ext uri="{BB962C8B-B14F-4D97-AF65-F5344CB8AC3E}">
        <p14:creationId xmlns:p14="http://schemas.microsoft.com/office/powerpoint/2010/main" val="3762168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828800" y="685800"/>
            <a:ext cx="8534400" cy="5314462"/>
          </a:xfrm>
          <a:prstGeom prst="rect">
            <a:avLst/>
          </a:prstGeom>
          <a:noFill/>
          <a:ln w="9525">
            <a:noFill/>
            <a:miter lim="800000"/>
            <a:headEnd/>
            <a:tailEnd/>
          </a:ln>
        </p:spPr>
      </p:pic>
    </p:spTree>
    <p:extLst>
      <p:ext uri="{BB962C8B-B14F-4D97-AF65-F5344CB8AC3E}">
        <p14:creationId xmlns:p14="http://schemas.microsoft.com/office/powerpoint/2010/main" val="22833754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2"/>
          <p:cNvSpPr>
            <a:spLocks noGrp="1" noChangeArrowheads="1"/>
          </p:cNvSpPr>
          <p:nvPr>
            <p:ph type="title"/>
          </p:nvPr>
        </p:nvSpPr>
        <p:spPr>
          <a:xfrm>
            <a:off x="0" y="30165"/>
            <a:ext cx="8229600" cy="609600"/>
          </a:xfrm>
        </p:spPr>
        <p:txBody>
          <a:bodyPr>
            <a:normAutofit fontScale="90000"/>
          </a:bodyPr>
          <a:lstStyle/>
          <a:p>
            <a:r>
              <a:rPr lang="en-US" b="1" u="sng" dirty="0" smtClean="0">
                <a:latin typeface="Aharoni" panose="02010803020104030203" pitchFamily="2" charset="-79"/>
                <a:cs typeface="Aharoni" panose="02010803020104030203" pitchFamily="2" charset="-79"/>
              </a:rPr>
              <a:t>Bode :Example</a:t>
            </a:r>
            <a:endParaRPr lang="en-US" b="1" u="sng" dirty="0">
              <a:latin typeface="Aharoni" panose="02010803020104030203" pitchFamily="2" charset="-79"/>
              <a:cs typeface="Aharoni" panose="02010803020104030203" pitchFamily="2" charset="-79"/>
            </a:endParaRPr>
          </a:p>
        </p:txBody>
      </p:sp>
      <p:sp>
        <p:nvSpPr>
          <p:cNvPr id="86019" name="Rectangle 3"/>
          <p:cNvSpPr>
            <a:spLocks noGrp="1" noChangeArrowheads="1"/>
          </p:cNvSpPr>
          <p:nvPr>
            <p:ph type="body" idx="1"/>
          </p:nvPr>
        </p:nvSpPr>
        <p:spPr>
          <a:xfrm>
            <a:off x="1981200" y="914401"/>
            <a:ext cx="8229600" cy="5211763"/>
          </a:xfrm>
        </p:spPr>
        <p:txBody>
          <a:bodyPr/>
          <a:lstStyle/>
          <a:p>
            <a:r>
              <a:rPr lang="en-US" dirty="0"/>
              <a:t>Consider the following transfer function</a:t>
            </a:r>
          </a:p>
          <a:p>
            <a:endParaRPr lang="en-US" dirty="0"/>
          </a:p>
          <a:p>
            <a:endParaRPr lang="en-US" dirty="0"/>
          </a:p>
          <a:p>
            <a:endParaRPr lang="en-US" dirty="0"/>
          </a:p>
          <a:p>
            <a:r>
              <a:rPr lang="en-US" dirty="0"/>
              <a:t>Break frequencies: invert time constants</a:t>
            </a:r>
          </a:p>
        </p:txBody>
      </p:sp>
      <p:graphicFrame>
        <p:nvGraphicFramePr>
          <p:cNvPr id="86020" name="Object 4"/>
          <p:cNvGraphicFramePr>
            <a:graphicFrameLocks noChangeAspect="1"/>
          </p:cNvGraphicFramePr>
          <p:nvPr/>
        </p:nvGraphicFramePr>
        <p:xfrm>
          <a:off x="2819401" y="1752600"/>
          <a:ext cx="3711575" cy="914400"/>
        </p:xfrm>
        <a:graphic>
          <a:graphicData uri="http://schemas.openxmlformats.org/presentationml/2006/ole">
            <mc:AlternateContent xmlns:mc="http://schemas.openxmlformats.org/markup-compatibility/2006">
              <mc:Choice xmlns:v="urn:schemas-microsoft-com:vml" Requires="v">
                <p:oleObj spid="_x0000_s13618" name="Equation" r:id="rId3" imgW="1854000" imgH="457200" progId="Equation.3">
                  <p:embed/>
                </p:oleObj>
              </mc:Choice>
              <mc:Fallback>
                <p:oleObj name="Equation" r:id="rId3" imgW="18540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1752600"/>
                        <a:ext cx="37115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1" name="Object 5"/>
          <p:cNvGraphicFramePr>
            <a:graphicFrameLocks noChangeAspect="1"/>
          </p:cNvGraphicFramePr>
          <p:nvPr/>
        </p:nvGraphicFramePr>
        <p:xfrm>
          <a:off x="7531100" y="1447800"/>
          <a:ext cx="2070100" cy="1828800"/>
        </p:xfrm>
        <a:graphic>
          <a:graphicData uri="http://schemas.openxmlformats.org/presentationml/2006/ole">
            <mc:AlternateContent xmlns:mc="http://schemas.openxmlformats.org/markup-compatibility/2006">
              <mc:Choice xmlns:v="urn:schemas-microsoft-com:vml" Requires="v">
                <p:oleObj spid="_x0000_s13619" name="Equation" r:id="rId5" imgW="711000" imgH="914400" progId="Equation.3">
                  <p:embed/>
                </p:oleObj>
              </mc:Choice>
              <mc:Fallback>
                <p:oleObj name="Equation" r:id="rId5" imgW="711000" imgH="914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1100" y="1447800"/>
                        <a:ext cx="2070100" cy="1828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2" name="Object 6"/>
          <p:cNvGraphicFramePr>
            <a:graphicFrameLocks noChangeAspect="1"/>
          </p:cNvGraphicFramePr>
          <p:nvPr/>
        </p:nvGraphicFramePr>
        <p:xfrm>
          <a:off x="1600200" y="4267200"/>
          <a:ext cx="8951912" cy="457200"/>
        </p:xfrm>
        <a:graphic>
          <a:graphicData uri="http://schemas.openxmlformats.org/presentationml/2006/ole">
            <mc:AlternateContent xmlns:mc="http://schemas.openxmlformats.org/markup-compatibility/2006">
              <mc:Choice xmlns:v="urn:schemas-microsoft-com:vml" Requires="v">
                <p:oleObj spid="_x0000_s13620" name="Equation" r:id="rId7" imgW="4470120" imgH="228600" progId="Equation.3">
                  <p:embed/>
                </p:oleObj>
              </mc:Choice>
              <mc:Fallback>
                <p:oleObj name="Equation" r:id="rId7" imgW="44701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4267200"/>
                        <a:ext cx="8951912"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3" name="Object 7"/>
          <p:cNvGraphicFramePr>
            <a:graphicFrameLocks noChangeAspect="1"/>
          </p:cNvGraphicFramePr>
          <p:nvPr/>
        </p:nvGraphicFramePr>
        <p:xfrm>
          <a:off x="4191001" y="5029200"/>
          <a:ext cx="3559175" cy="1676400"/>
        </p:xfrm>
        <a:graphic>
          <a:graphicData uri="http://schemas.openxmlformats.org/presentationml/2006/ole">
            <mc:AlternateContent xmlns:mc="http://schemas.openxmlformats.org/markup-compatibility/2006">
              <mc:Choice xmlns:v="urn:schemas-microsoft-com:vml" Requires="v">
                <p:oleObj spid="_x0000_s13621" name="Equation" r:id="rId9" imgW="1777680" imgH="838080" progId="Equation.3">
                  <p:embed/>
                </p:oleObj>
              </mc:Choice>
              <mc:Fallback>
                <p:oleObj name="Equation" r:id="rId9" imgW="1777680" imgH="8380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1001" y="5029200"/>
                        <a:ext cx="3559175"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13"/>
          <p:cNvGrpSpPr/>
          <p:nvPr/>
        </p:nvGrpSpPr>
        <p:grpSpPr>
          <a:xfrm>
            <a:off x="2438400" y="228600"/>
            <a:ext cx="5791200" cy="2971800"/>
            <a:chOff x="914400" y="228600"/>
            <a:chExt cx="5791200" cy="2971800"/>
          </a:xfrm>
        </p:grpSpPr>
        <p:sp>
          <p:nvSpPr>
            <p:cNvPr id="9" name="Rounded Rectangular Callout 8"/>
            <p:cNvSpPr/>
            <p:nvPr/>
          </p:nvSpPr>
          <p:spPr>
            <a:xfrm>
              <a:off x="5791200" y="228600"/>
              <a:ext cx="914400" cy="304800"/>
            </a:xfrm>
            <a:prstGeom prst="wedgeRoundRectCallout">
              <a:avLst>
                <a:gd name="adj1" fmla="val -213141"/>
                <a:gd name="adj2" fmla="val 4455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1600200" y="228600"/>
              <a:ext cx="914400" cy="304800"/>
            </a:xfrm>
            <a:prstGeom prst="wedgeRoundRectCallout">
              <a:avLst>
                <a:gd name="adj1" fmla="val 111475"/>
                <a:gd name="adj2" fmla="val 4640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ular Callout 10"/>
            <p:cNvSpPr/>
            <p:nvPr/>
          </p:nvSpPr>
          <p:spPr>
            <a:xfrm>
              <a:off x="4648200" y="2895600"/>
              <a:ext cx="914400" cy="304800"/>
            </a:xfrm>
            <a:prstGeom prst="wedgeRoundRectCallout">
              <a:avLst>
                <a:gd name="adj1" fmla="val -88525"/>
                <a:gd name="adj2" fmla="val -1313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914400" y="2743200"/>
              <a:ext cx="914400" cy="304800"/>
            </a:xfrm>
            <a:prstGeom prst="wedgeRoundRectCallout">
              <a:avLst>
                <a:gd name="adj1" fmla="val 129936"/>
                <a:gd name="adj2" fmla="val -1082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7211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86020"/>
                                        </p:tgtEl>
                                        <p:attrNameLst>
                                          <p:attrName>style.visibility</p:attrName>
                                        </p:attrNameLst>
                                      </p:cBhvr>
                                      <p:to>
                                        <p:strVal val="visible"/>
                                      </p:to>
                                    </p:set>
                                    <p:animEffect transition="in" filter="checkerboard(across)">
                                      <p:cBhvr>
                                        <p:cTn id="11" dur="500"/>
                                        <p:tgtEl>
                                          <p:spTgt spid="86020"/>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86021"/>
                                        </p:tgtEl>
                                        <p:attrNameLst>
                                          <p:attrName>style.visibility</p:attrName>
                                        </p:attrNameLst>
                                      </p:cBhvr>
                                      <p:to>
                                        <p:strVal val="visible"/>
                                      </p:to>
                                    </p:set>
                                    <p:animEffect transition="in" filter="checkerboard(across)">
                                      <p:cBhvr>
                                        <p:cTn id="16" dur="500"/>
                                        <p:tgtEl>
                                          <p:spTgt spid="860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86022"/>
                                        </p:tgtEl>
                                        <p:attrNameLst>
                                          <p:attrName>style.visibility</p:attrName>
                                        </p:attrNameLst>
                                      </p:cBhvr>
                                      <p:to>
                                        <p:strVal val="visible"/>
                                      </p:to>
                                    </p:set>
                                    <p:animEffect transition="in" filter="checkerboard(across)">
                                      <p:cBhvr>
                                        <p:cTn id="25" dur="500"/>
                                        <p:tgtEl>
                                          <p:spTgt spid="86022"/>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86023"/>
                                        </p:tgtEl>
                                        <p:attrNameLst>
                                          <p:attrName>style.visibility</p:attrName>
                                        </p:attrNameLst>
                                      </p:cBhvr>
                                      <p:to>
                                        <p:strVal val="visible"/>
                                      </p:to>
                                    </p:set>
                                    <p:animEffect transition="in" filter="checkerboard(across)">
                                      <p:cBhvr>
                                        <p:cTn id="30" dur="500"/>
                                        <p:tgtEl>
                                          <p:spTgt spid="86023"/>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checkerboard(across)">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AutoShape 2"/>
          <p:cNvSpPr>
            <a:spLocks noGrp="1" noChangeArrowheads="1"/>
          </p:cNvSpPr>
          <p:nvPr>
            <p:ph type="title"/>
          </p:nvPr>
        </p:nvSpPr>
        <p:spPr>
          <a:xfrm>
            <a:off x="1981200" y="152400"/>
            <a:ext cx="8229600" cy="792162"/>
          </a:xfrm>
        </p:spPr>
        <p:txBody>
          <a:bodyPr/>
          <a:lstStyle/>
          <a:p>
            <a:r>
              <a:rPr lang="en-US" b="1" u="sng" dirty="0"/>
              <a:t>Breaking Down the Magnitude</a:t>
            </a:r>
          </a:p>
        </p:txBody>
      </p:sp>
      <p:sp>
        <p:nvSpPr>
          <p:cNvPr id="87043" name="Rectangle 3"/>
          <p:cNvSpPr>
            <a:spLocks noGrp="1" noChangeArrowheads="1"/>
          </p:cNvSpPr>
          <p:nvPr>
            <p:ph type="body" idx="1"/>
          </p:nvPr>
        </p:nvSpPr>
        <p:spPr>
          <a:xfrm>
            <a:off x="1981200" y="990600"/>
            <a:ext cx="8229600" cy="5715000"/>
          </a:xfrm>
        </p:spPr>
        <p:txBody>
          <a:bodyPr>
            <a:normAutofit/>
          </a:bodyPr>
          <a:lstStyle/>
          <a:p>
            <a:r>
              <a:rPr lang="en-US" dirty="0"/>
              <a:t>Recall log of products is sum of logs</a:t>
            </a:r>
          </a:p>
          <a:p>
            <a:endParaRPr lang="en-US" dirty="0"/>
          </a:p>
          <a:p>
            <a:endParaRPr lang="en-US" dirty="0"/>
          </a:p>
          <a:p>
            <a:endParaRPr lang="en-US" dirty="0"/>
          </a:p>
          <a:p>
            <a:endParaRPr lang="en-US" dirty="0"/>
          </a:p>
          <a:p>
            <a:endParaRPr lang="en-US" dirty="0"/>
          </a:p>
          <a:p>
            <a:endParaRPr lang="en-US" dirty="0"/>
          </a:p>
          <a:p>
            <a:endParaRPr lang="en-US" dirty="0"/>
          </a:p>
          <a:p>
            <a:r>
              <a:rPr lang="en-US" dirty="0"/>
              <a:t>Let’s plot each factor separately and add them graphically</a:t>
            </a:r>
          </a:p>
        </p:txBody>
      </p:sp>
      <p:graphicFrame>
        <p:nvGraphicFramePr>
          <p:cNvPr id="87044" name="Object 4"/>
          <p:cNvGraphicFramePr>
            <a:graphicFrameLocks noChangeAspect="1"/>
          </p:cNvGraphicFramePr>
          <p:nvPr/>
        </p:nvGraphicFramePr>
        <p:xfrm>
          <a:off x="3608388" y="1703389"/>
          <a:ext cx="4240212" cy="1556987"/>
        </p:xfrm>
        <a:graphic>
          <a:graphicData uri="http://schemas.openxmlformats.org/presentationml/2006/ole">
            <mc:AlternateContent xmlns:mc="http://schemas.openxmlformats.org/markup-compatibility/2006">
              <mc:Choice xmlns:v="urn:schemas-microsoft-com:vml" Requires="v">
                <p:oleObj spid="_x0000_s14488" name="Equation" r:id="rId3" imgW="2349360" imgH="863280" progId="Equation.3">
                  <p:embed/>
                </p:oleObj>
              </mc:Choice>
              <mc:Fallback>
                <p:oleObj name="Equation" r:id="rId3" imgW="2349360" imgH="8632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8388" y="1703389"/>
                        <a:ext cx="4240212" cy="1556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5" name="Object 5"/>
          <p:cNvGraphicFramePr>
            <a:graphicFrameLocks noChangeAspect="1"/>
          </p:cNvGraphicFramePr>
          <p:nvPr/>
        </p:nvGraphicFramePr>
        <p:xfrm>
          <a:off x="4117976" y="3457576"/>
          <a:ext cx="3578225" cy="1709003"/>
        </p:xfrm>
        <a:graphic>
          <a:graphicData uri="http://schemas.openxmlformats.org/presentationml/2006/ole">
            <mc:AlternateContent xmlns:mc="http://schemas.openxmlformats.org/markup-compatibility/2006">
              <mc:Choice xmlns:v="urn:schemas-microsoft-com:vml" Requires="v">
                <p:oleObj spid="_x0000_s14489" name="Equation" r:id="rId5" imgW="2019240" imgH="965160" progId="Equation.3">
                  <p:embed/>
                </p:oleObj>
              </mc:Choice>
              <mc:Fallback>
                <p:oleObj name="Equation" r:id="rId5" imgW="2019240" imgH="9651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7976" y="3457576"/>
                        <a:ext cx="3578225" cy="170900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678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87044"/>
                                        </p:tgtEl>
                                        <p:attrNameLst>
                                          <p:attrName>style.visibility</p:attrName>
                                        </p:attrNameLst>
                                      </p:cBhvr>
                                      <p:to>
                                        <p:strVal val="visible"/>
                                      </p:to>
                                    </p:set>
                                    <p:animEffect transition="in" filter="checkerboard(across)">
                                      <p:cBhvr>
                                        <p:cTn id="11" dur="500"/>
                                        <p:tgtEl>
                                          <p:spTgt spid="87044"/>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87045"/>
                                        </p:tgtEl>
                                        <p:attrNameLst>
                                          <p:attrName>style.visibility</p:attrName>
                                        </p:attrNameLst>
                                      </p:cBhvr>
                                      <p:to>
                                        <p:strVal val="visible"/>
                                      </p:to>
                                    </p:set>
                                    <p:animEffect transition="in" filter="checkerboard(across)">
                                      <p:cBhvr>
                                        <p:cTn id="16" dur="500"/>
                                        <p:tgtEl>
                                          <p:spTgt spid="8704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70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AutoShape 2"/>
          <p:cNvSpPr>
            <a:spLocks noGrp="1" noChangeArrowheads="1"/>
          </p:cNvSpPr>
          <p:nvPr>
            <p:ph type="title"/>
          </p:nvPr>
        </p:nvSpPr>
        <p:spPr>
          <a:xfrm>
            <a:off x="1981200" y="76200"/>
            <a:ext cx="8229600" cy="792162"/>
          </a:xfrm>
        </p:spPr>
        <p:txBody>
          <a:bodyPr/>
          <a:lstStyle/>
          <a:p>
            <a:r>
              <a:rPr lang="en-US" b="1" u="sng" dirty="0"/>
              <a:t>Breaking Down the Phase</a:t>
            </a:r>
          </a:p>
        </p:txBody>
      </p:sp>
      <p:sp>
        <p:nvSpPr>
          <p:cNvPr id="88067" name="Rectangle 3"/>
          <p:cNvSpPr>
            <a:spLocks noGrp="1" noChangeArrowheads="1"/>
          </p:cNvSpPr>
          <p:nvPr>
            <p:ph type="body" idx="1"/>
          </p:nvPr>
        </p:nvSpPr>
        <p:spPr/>
        <p:txBody>
          <a:bodyPr>
            <a:normAutofit lnSpcReduction="10000"/>
          </a:bodyPr>
          <a:lstStyle/>
          <a:p>
            <a:r>
              <a:rPr lang="en-US" dirty="0"/>
              <a:t>Since</a:t>
            </a:r>
          </a:p>
          <a:p>
            <a:endParaRPr lang="en-US" dirty="0"/>
          </a:p>
          <a:p>
            <a:endParaRPr lang="en-US" dirty="0"/>
          </a:p>
          <a:p>
            <a:endParaRPr lang="en-US" dirty="0"/>
          </a:p>
          <a:p>
            <a:endParaRPr lang="en-US" dirty="0"/>
          </a:p>
          <a:p>
            <a:endParaRPr lang="en-US" dirty="0"/>
          </a:p>
          <a:p>
            <a:endParaRPr lang="en-US" dirty="0"/>
          </a:p>
          <a:p>
            <a:endParaRPr lang="en-US" dirty="0"/>
          </a:p>
          <a:p>
            <a:r>
              <a:rPr lang="en-US" dirty="0"/>
              <a:t>Let’s plot each factor separately and add them graphically</a:t>
            </a:r>
          </a:p>
          <a:p>
            <a:endParaRPr lang="en-US" dirty="0"/>
          </a:p>
        </p:txBody>
      </p:sp>
      <p:graphicFrame>
        <p:nvGraphicFramePr>
          <p:cNvPr id="88068" name="Object 4"/>
          <p:cNvGraphicFramePr>
            <a:graphicFrameLocks noChangeAspect="1"/>
          </p:cNvGraphicFramePr>
          <p:nvPr/>
        </p:nvGraphicFramePr>
        <p:xfrm>
          <a:off x="3505201" y="1841500"/>
          <a:ext cx="4194175" cy="914400"/>
        </p:xfrm>
        <a:graphic>
          <a:graphicData uri="http://schemas.openxmlformats.org/presentationml/2006/ole">
            <mc:AlternateContent xmlns:mc="http://schemas.openxmlformats.org/markup-compatibility/2006">
              <mc:Choice xmlns:v="urn:schemas-microsoft-com:vml" Requires="v">
                <p:oleObj spid="_x0000_s15587" name="Equation" r:id="rId3" imgW="2095200" imgH="457200" progId="Equation.3">
                  <p:embed/>
                </p:oleObj>
              </mc:Choice>
              <mc:Fallback>
                <p:oleObj name="Equation" r:id="rId3" imgW="209520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1" y="1841500"/>
                        <a:ext cx="4194175"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69" name="Object 5"/>
          <p:cNvGraphicFramePr>
            <a:graphicFrameLocks noChangeAspect="1"/>
          </p:cNvGraphicFramePr>
          <p:nvPr/>
        </p:nvGraphicFramePr>
        <p:xfrm>
          <a:off x="3797300" y="1244600"/>
          <a:ext cx="2135188" cy="355600"/>
        </p:xfrm>
        <a:graphic>
          <a:graphicData uri="http://schemas.openxmlformats.org/presentationml/2006/ole">
            <mc:AlternateContent xmlns:mc="http://schemas.openxmlformats.org/markup-compatibility/2006">
              <mc:Choice xmlns:v="urn:schemas-microsoft-com:vml" Requires="v">
                <p:oleObj spid="_x0000_s15588" name="Equation" r:id="rId5" imgW="1066680" imgH="177480" progId="Equation.3">
                  <p:embed/>
                </p:oleObj>
              </mc:Choice>
              <mc:Fallback>
                <p:oleObj name="Equation" r:id="rId5" imgW="106668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300" y="1244600"/>
                        <a:ext cx="2135188"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8070" name="Object 6"/>
          <p:cNvGraphicFramePr>
            <a:graphicFrameLocks noChangeAspect="1"/>
          </p:cNvGraphicFramePr>
          <p:nvPr/>
        </p:nvGraphicFramePr>
        <p:xfrm>
          <a:off x="4114800" y="2935288"/>
          <a:ext cx="3633788" cy="1778000"/>
        </p:xfrm>
        <a:graphic>
          <a:graphicData uri="http://schemas.openxmlformats.org/presentationml/2006/ole">
            <mc:AlternateContent xmlns:mc="http://schemas.openxmlformats.org/markup-compatibility/2006">
              <mc:Choice xmlns:v="urn:schemas-microsoft-com:vml" Requires="v">
                <p:oleObj spid="_x0000_s15589" name="Equation" r:id="rId7" imgW="1815840" imgH="888840" progId="Equation.3">
                  <p:embed/>
                </p:oleObj>
              </mc:Choice>
              <mc:Fallback>
                <p:oleObj name="Equation" r:id="rId7" imgW="1815840" imgH="888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14800" y="2935288"/>
                        <a:ext cx="3633788" cy="177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7995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88069"/>
                                        </p:tgtEl>
                                        <p:attrNameLst>
                                          <p:attrName>style.visibility</p:attrName>
                                        </p:attrNameLst>
                                      </p:cBhvr>
                                      <p:to>
                                        <p:strVal val="visible"/>
                                      </p:to>
                                    </p:set>
                                    <p:animEffect transition="in" filter="checkerboard(across)">
                                      <p:cBhvr>
                                        <p:cTn id="11" dur="500"/>
                                        <p:tgtEl>
                                          <p:spTgt spid="88069"/>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nodeType="clickEffect">
                                  <p:stCondLst>
                                    <p:cond delay="0"/>
                                  </p:stCondLst>
                                  <p:childTnLst>
                                    <p:set>
                                      <p:cBhvr>
                                        <p:cTn id="15" dur="1" fill="hold">
                                          <p:stCondLst>
                                            <p:cond delay="0"/>
                                          </p:stCondLst>
                                        </p:cTn>
                                        <p:tgtEl>
                                          <p:spTgt spid="88068"/>
                                        </p:tgtEl>
                                        <p:attrNameLst>
                                          <p:attrName>style.visibility</p:attrName>
                                        </p:attrNameLst>
                                      </p:cBhvr>
                                      <p:to>
                                        <p:strVal val="visible"/>
                                      </p:to>
                                    </p:set>
                                    <p:animEffect transition="in" filter="checkerboard(across)">
                                      <p:cBhvr>
                                        <p:cTn id="16" dur="500"/>
                                        <p:tgtEl>
                                          <p:spTgt spid="88068"/>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88070"/>
                                        </p:tgtEl>
                                        <p:attrNameLst>
                                          <p:attrName>style.visibility</p:attrName>
                                        </p:attrNameLst>
                                      </p:cBhvr>
                                      <p:to>
                                        <p:strVal val="visible"/>
                                      </p:to>
                                    </p:set>
                                    <p:animEffect transition="in" filter="checkerboard(across)">
                                      <p:cBhvr>
                                        <p:cTn id="21" dur="500"/>
                                        <p:tgtEl>
                                          <p:spTgt spid="8807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806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228" y="2803525"/>
            <a:ext cx="10515600" cy="1325563"/>
          </a:xfrm>
        </p:spPr>
        <p:txBody>
          <a:bodyPr>
            <a:normAutofit/>
          </a:bodyPr>
          <a:lstStyle/>
          <a:p>
            <a:pPr algn="ctr"/>
            <a:r>
              <a:rPr lang="en-US" sz="4800" b="1" dirty="0" smtClean="0">
                <a:latin typeface="Aharoni" panose="02010803020104030203" pitchFamily="2" charset="-79"/>
                <a:cs typeface="Aharoni" panose="02010803020104030203" pitchFamily="2" charset="-79"/>
              </a:rPr>
              <a:t>Determining Feedback Topology </a:t>
            </a:r>
            <a:endParaRPr lang="en-US" sz="4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054014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AutoShape 2"/>
          <p:cNvSpPr>
            <a:spLocks noGrp="1" noChangeArrowheads="1"/>
          </p:cNvSpPr>
          <p:nvPr>
            <p:ph type="title"/>
          </p:nvPr>
        </p:nvSpPr>
        <p:spPr/>
        <p:txBody>
          <a:bodyPr/>
          <a:lstStyle/>
          <a:p>
            <a:r>
              <a:rPr lang="en-US" dirty="0"/>
              <a:t>Magnitude Bode Plot: </a:t>
            </a:r>
          </a:p>
        </p:txBody>
      </p:sp>
      <p:grpSp>
        <p:nvGrpSpPr>
          <p:cNvPr id="2" name="Group 49"/>
          <p:cNvGrpSpPr>
            <a:grpSpLocks/>
          </p:cNvGrpSpPr>
          <p:nvPr/>
        </p:nvGrpSpPr>
        <p:grpSpPr bwMode="auto">
          <a:xfrm>
            <a:off x="1671639" y="1089025"/>
            <a:ext cx="8709025" cy="5543550"/>
            <a:chOff x="93" y="686"/>
            <a:chExt cx="5486" cy="3492"/>
          </a:xfrm>
        </p:grpSpPr>
        <p:grpSp>
          <p:nvGrpSpPr>
            <p:cNvPr id="3" name="Group 45"/>
            <p:cNvGrpSpPr>
              <a:grpSpLocks/>
            </p:cNvGrpSpPr>
            <p:nvPr/>
          </p:nvGrpSpPr>
          <p:grpSpPr bwMode="auto">
            <a:xfrm>
              <a:off x="93" y="686"/>
              <a:ext cx="450" cy="3492"/>
              <a:chOff x="93" y="686"/>
              <a:chExt cx="450" cy="3492"/>
            </a:xfrm>
          </p:grpSpPr>
          <p:sp>
            <p:nvSpPr>
              <p:cNvPr id="89093"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89104" name="Line 1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89105" name="Line 1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89106" name="Line 1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89107" name="Line 1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89109" name="Line 21"/>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89110" name="Line 22"/>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89111" name="Line 23"/>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89112" name="Line 24"/>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89121" name="Text Box 33"/>
              <p:cNvSpPr txBox="1">
                <a:spLocks noChangeArrowheads="1"/>
              </p:cNvSpPr>
              <p:nvPr/>
            </p:nvSpPr>
            <p:spPr bwMode="auto">
              <a:xfrm>
                <a:off x="93" y="774"/>
                <a:ext cx="264"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89122" name="Text Box 34"/>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89124" name="Text Box 36"/>
              <p:cNvSpPr txBox="1">
                <a:spLocks noChangeArrowheads="1"/>
              </p:cNvSpPr>
              <p:nvPr/>
            </p:nvSpPr>
            <p:spPr bwMode="auto">
              <a:xfrm>
                <a:off x="93" y="1115"/>
                <a:ext cx="264"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89125" name="Text Box 3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40</a:t>
                </a:r>
                <a:endParaRPr lang="en-US" baseline="50000"/>
              </a:p>
            </p:txBody>
          </p:sp>
          <p:sp>
            <p:nvSpPr>
              <p:cNvPr id="89126" name="Text Box 3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89128" name="Text Box 40"/>
              <p:cNvSpPr txBox="1">
                <a:spLocks noChangeArrowheads="1"/>
              </p:cNvSpPr>
              <p:nvPr/>
            </p:nvSpPr>
            <p:spPr bwMode="auto">
              <a:xfrm>
                <a:off x="93" y="3353"/>
                <a:ext cx="308"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89129" name="Text Box 41"/>
              <p:cNvSpPr txBox="1">
                <a:spLocks noChangeArrowheads="1"/>
              </p:cNvSpPr>
              <p:nvPr/>
            </p:nvSpPr>
            <p:spPr bwMode="auto">
              <a:xfrm>
                <a:off x="93" y="3722"/>
                <a:ext cx="308"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89130" name="Text Box 42"/>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-40</a:t>
                </a:r>
                <a:endParaRPr lang="en-US" baseline="50000"/>
              </a:p>
            </p:txBody>
          </p:sp>
        </p:grpSp>
        <p:grpSp>
          <p:nvGrpSpPr>
            <p:cNvPr id="4" name="Group 46"/>
            <p:cNvGrpSpPr>
              <a:grpSpLocks/>
            </p:cNvGrpSpPr>
            <p:nvPr/>
          </p:nvGrpSpPr>
          <p:grpSpPr bwMode="auto">
            <a:xfrm>
              <a:off x="220" y="2270"/>
              <a:ext cx="5359" cy="402"/>
              <a:chOff x="220" y="2270"/>
              <a:chExt cx="5359" cy="402"/>
            </a:xfrm>
          </p:grpSpPr>
          <p:sp>
            <p:nvSpPr>
              <p:cNvPr id="89092" name="Line 4"/>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89094" name="Line 6"/>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89095" name="Line 7"/>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89097" name="Line 9"/>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89098" name="Line 10"/>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89099" name="Line 11"/>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89100" name="Line 12"/>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89101" name="Line 13"/>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89103" name="Line 15"/>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89113" name="Text Box 25"/>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89114" name="Text Box 26"/>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89115" name="Text Box 27"/>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89116" name="Text Box 28"/>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89117" name="Text Box 29"/>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89118" name="Text Box 30"/>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89119" name="Text Box 31"/>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89120" name="Text Box 32"/>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89131" name="Object 43"/>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16536"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89138" name="Line 50"/>
          <p:cNvSpPr>
            <a:spLocks noChangeShapeType="1"/>
          </p:cNvSpPr>
          <p:nvPr/>
        </p:nvSpPr>
        <p:spPr bwMode="auto">
          <a:xfrm flipH="1">
            <a:off x="1671638" y="1244600"/>
            <a:ext cx="6284912" cy="4064000"/>
          </a:xfrm>
          <a:prstGeom prst="line">
            <a:avLst/>
          </a:prstGeom>
          <a:noFill/>
          <a:ln w="28575">
            <a:solidFill>
              <a:schemeClr val="tx1"/>
            </a:solidFill>
            <a:round/>
            <a:headEnd/>
            <a:tailEnd/>
          </a:ln>
          <a:effectLst/>
        </p:spPr>
        <p:txBody>
          <a:bodyPr/>
          <a:lstStyle/>
          <a:p>
            <a:endParaRPr lang="en-US"/>
          </a:p>
        </p:txBody>
      </p:sp>
      <p:sp>
        <p:nvSpPr>
          <p:cNvPr id="89140" name="Line 52"/>
          <p:cNvSpPr>
            <a:spLocks noChangeShapeType="1"/>
          </p:cNvSpPr>
          <p:nvPr/>
        </p:nvSpPr>
        <p:spPr bwMode="auto">
          <a:xfrm>
            <a:off x="2305050" y="4337050"/>
            <a:ext cx="869950" cy="0"/>
          </a:xfrm>
          <a:prstGeom prst="line">
            <a:avLst/>
          </a:prstGeom>
          <a:noFill/>
          <a:ln w="9525">
            <a:solidFill>
              <a:schemeClr val="tx1"/>
            </a:solidFill>
            <a:prstDash val="dashDot"/>
            <a:round/>
            <a:headEnd/>
            <a:tailEnd/>
          </a:ln>
          <a:effectLst/>
        </p:spPr>
        <p:txBody>
          <a:bodyPr/>
          <a:lstStyle/>
          <a:p>
            <a:endParaRPr lang="en-US"/>
          </a:p>
        </p:txBody>
      </p:sp>
      <p:grpSp>
        <p:nvGrpSpPr>
          <p:cNvPr id="5" name="Group 60"/>
          <p:cNvGrpSpPr>
            <a:grpSpLocks/>
          </p:cNvGrpSpPr>
          <p:nvPr/>
        </p:nvGrpSpPr>
        <p:grpSpPr bwMode="auto">
          <a:xfrm>
            <a:off x="2386014" y="2582864"/>
            <a:ext cx="3502025" cy="1169987"/>
            <a:chOff x="543" y="1627"/>
            <a:chExt cx="2206" cy="737"/>
          </a:xfrm>
        </p:grpSpPr>
        <p:sp>
          <p:nvSpPr>
            <p:cNvPr id="89141" name="Line 53"/>
            <p:cNvSpPr>
              <a:spLocks noChangeShapeType="1"/>
            </p:cNvSpPr>
            <p:nvPr/>
          </p:nvSpPr>
          <p:spPr bwMode="auto">
            <a:xfrm flipV="1">
              <a:off x="543" y="1627"/>
              <a:ext cx="2206" cy="4"/>
            </a:xfrm>
            <a:prstGeom prst="line">
              <a:avLst/>
            </a:prstGeom>
            <a:noFill/>
            <a:ln w="9525">
              <a:solidFill>
                <a:schemeClr val="tx1"/>
              </a:solidFill>
              <a:prstDash val="dashDot"/>
              <a:round/>
              <a:headEnd/>
              <a:tailEnd/>
            </a:ln>
            <a:effectLst/>
          </p:spPr>
          <p:txBody>
            <a:bodyPr/>
            <a:lstStyle/>
            <a:p>
              <a:endParaRPr lang="en-US"/>
            </a:p>
          </p:txBody>
        </p:sp>
        <p:sp>
          <p:nvSpPr>
            <p:cNvPr id="89142" name="Line 54"/>
            <p:cNvSpPr>
              <a:spLocks noChangeShapeType="1"/>
            </p:cNvSpPr>
            <p:nvPr/>
          </p:nvSpPr>
          <p:spPr bwMode="auto">
            <a:xfrm flipV="1">
              <a:off x="2749" y="1627"/>
              <a:ext cx="0" cy="737"/>
            </a:xfrm>
            <a:prstGeom prst="line">
              <a:avLst/>
            </a:prstGeom>
            <a:noFill/>
            <a:ln w="9525">
              <a:solidFill>
                <a:schemeClr val="tx1"/>
              </a:solidFill>
              <a:prstDash val="dashDot"/>
              <a:round/>
              <a:headEnd/>
              <a:tailEnd/>
            </a:ln>
            <a:effectLst/>
          </p:spPr>
          <p:txBody>
            <a:bodyPr/>
            <a:lstStyle/>
            <a:p>
              <a:endParaRPr lang="en-US"/>
            </a:p>
          </p:txBody>
        </p:sp>
      </p:grpSp>
      <p:grpSp>
        <p:nvGrpSpPr>
          <p:cNvPr id="6" name="Group 59"/>
          <p:cNvGrpSpPr>
            <a:grpSpLocks/>
          </p:cNvGrpSpPr>
          <p:nvPr/>
        </p:nvGrpSpPr>
        <p:grpSpPr bwMode="auto">
          <a:xfrm>
            <a:off x="2386013" y="3167064"/>
            <a:ext cx="2597150" cy="592137"/>
            <a:chOff x="543" y="1995"/>
            <a:chExt cx="1636" cy="373"/>
          </a:xfrm>
        </p:grpSpPr>
        <p:sp>
          <p:nvSpPr>
            <p:cNvPr id="89139" name="Line 51"/>
            <p:cNvSpPr>
              <a:spLocks noChangeShapeType="1"/>
            </p:cNvSpPr>
            <p:nvPr/>
          </p:nvSpPr>
          <p:spPr bwMode="auto">
            <a:xfrm>
              <a:off x="543" y="1995"/>
              <a:ext cx="1636" cy="0"/>
            </a:xfrm>
            <a:prstGeom prst="line">
              <a:avLst/>
            </a:prstGeom>
            <a:noFill/>
            <a:ln w="9525">
              <a:solidFill>
                <a:schemeClr val="tx1"/>
              </a:solidFill>
              <a:prstDash val="dashDot"/>
              <a:round/>
              <a:headEnd/>
              <a:tailEnd/>
            </a:ln>
            <a:effectLst/>
          </p:spPr>
          <p:txBody>
            <a:bodyPr/>
            <a:lstStyle/>
            <a:p>
              <a:endParaRPr lang="en-US"/>
            </a:p>
          </p:txBody>
        </p:sp>
        <p:sp>
          <p:nvSpPr>
            <p:cNvPr id="89143" name="Line 55"/>
            <p:cNvSpPr>
              <a:spLocks noChangeShapeType="1"/>
            </p:cNvSpPr>
            <p:nvPr/>
          </p:nvSpPr>
          <p:spPr bwMode="auto">
            <a:xfrm flipV="1">
              <a:off x="2179" y="1995"/>
              <a:ext cx="0" cy="373"/>
            </a:xfrm>
            <a:prstGeom prst="line">
              <a:avLst/>
            </a:prstGeom>
            <a:noFill/>
            <a:ln w="9525">
              <a:solidFill>
                <a:schemeClr val="tx1"/>
              </a:solidFill>
              <a:prstDash val="dashDot"/>
              <a:round/>
              <a:headEnd/>
              <a:tailEnd/>
            </a:ln>
            <a:effectLst/>
          </p:spPr>
          <p:txBody>
            <a:bodyPr/>
            <a:lstStyle/>
            <a:p>
              <a:endParaRPr lang="en-US"/>
            </a:p>
          </p:txBody>
        </p:sp>
      </p:grpSp>
      <p:grpSp>
        <p:nvGrpSpPr>
          <p:cNvPr id="7" name="Group 58"/>
          <p:cNvGrpSpPr>
            <a:grpSpLocks/>
          </p:cNvGrpSpPr>
          <p:nvPr/>
        </p:nvGrpSpPr>
        <p:grpSpPr bwMode="auto">
          <a:xfrm>
            <a:off x="3816353" y="2898775"/>
            <a:ext cx="601663" cy="704850"/>
            <a:chOff x="1444" y="1826"/>
            <a:chExt cx="379" cy="444"/>
          </a:xfrm>
        </p:grpSpPr>
        <p:sp>
          <p:nvSpPr>
            <p:cNvPr id="89144" name="Line 56"/>
            <p:cNvSpPr>
              <a:spLocks noChangeShapeType="1"/>
            </p:cNvSpPr>
            <p:nvPr/>
          </p:nvSpPr>
          <p:spPr bwMode="auto">
            <a:xfrm>
              <a:off x="1609" y="2110"/>
              <a:ext cx="0" cy="160"/>
            </a:xfrm>
            <a:prstGeom prst="line">
              <a:avLst/>
            </a:prstGeom>
            <a:noFill/>
            <a:ln w="9525">
              <a:solidFill>
                <a:schemeClr val="tx1"/>
              </a:solidFill>
              <a:round/>
              <a:headEnd/>
              <a:tailEnd type="triangle" w="med" len="med"/>
            </a:ln>
            <a:effectLst/>
          </p:spPr>
          <p:txBody>
            <a:bodyPr/>
            <a:lstStyle/>
            <a:p>
              <a:endParaRPr lang="en-US"/>
            </a:p>
          </p:txBody>
        </p:sp>
        <p:sp>
          <p:nvSpPr>
            <p:cNvPr id="89145" name="Text Box 57"/>
            <p:cNvSpPr txBox="1">
              <a:spLocks noChangeArrowheads="1"/>
            </p:cNvSpPr>
            <p:nvPr/>
          </p:nvSpPr>
          <p:spPr bwMode="auto">
            <a:xfrm>
              <a:off x="1444" y="1826"/>
              <a:ext cx="379" cy="233"/>
            </a:xfrm>
            <a:prstGeom prst="rect">
              <a:avLst/>
            </a:prstGeom>
            <a:noFill/>
            <a:ln w="9525">
              <a:noFill/>
              <a:miter lim="800000"/>
              <a:headEnd/>
              <a:tailEnd/>
            </a:ln>
            <a:effectLst/>
          </p:spPr>
          <p:txBody>
            <a:bodyPr wrap="none">
              <a:spAutoFit/>
            </a:bodyPr>
            <a:lstStyle/>
            <a:p>
              <a:r>
                <a:rPr lang="en-US"/>
                <a:t>0 dB</a:t>
              </a:r>
            </a:p>
          </p:txBody>
        </p:sp>
      </p:grpSp>
      <p:grpSp>
        <p:nvGrpSpPr>
          <p:cNvPr id="9" name="Group 8"/>
          <p:cNvGrpSpPr/>
          <p:nvPr/>
        </p:nvGrpSpPr>
        <p:grpSpPr>
          <a:xfrm>
            <a:off x="8839201" y="152400"/>
            <a:ext cx="2602706" cy="1198562"/>
            <a:chOff x="8839201" y="152400"/>
            <a:chExt cx="2602706" cy="1198562"/>
          </a:xfrm>
        </p:grpSpPr>
        <p:graphicFrame>
          <p:nvGraphicFramePr>
            <p:cNvPr id="89136" name="Object 48"/>
            <p:cNvGraphicFramePr>
              <a:graphicFrameLocks noChangeAspect="1"/>
            </p:cNvGraphicFramePr>
            <p:nvPr>
              <p:extLst/>
            </p:nvPr>
          </p:nvGraphicFramePr>
          <p:xfrm>
            <a:off x="8839201" y="152400"/>
            <a:ext cx="881063" cy="1198562"/>
          </p:xfrm>
          <a:graphic>
            <a:graphicData uri="http://schemas.openxmlformats.org/presentationml/2006/ole">
              <mc:AlternateContent xmlns:mc="http://schemas.openxmlformats.org/markup-compatibility/2006">
                <mc:Choice xmlns:v="urn:schemas-microsoft-com:vml" Requires="v">
                  <p:oleObj spid="_x0000_s16537" name="Equation" r:id="rId5" imgW="317160" imgH="431640" progId="Equation.3">
                    <p:embed/>
                  </p:oleObj>
                </mc:Choice>
                <mc:Fallback>
                  <p:oleObj name="Equation" r:id="rId5" imgW="3171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9201" y="152400"/>
                          <a:ext cx="881063" cy="1198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9632157" y="152400"/>
              <a:ext cx="1809750" cy="523220"/>
            </a:xfrm>
            <a:prstGeom prst="rect">
              <a:avLst/>
            </a:prstGeom>
            <a:noFill/>
          </p:spPr>
          <p:txBody>
            <a:bodyPr wrap="square" rtlCol="0">
              <a:spAutoFit/>
            </a:bodyPr>
            <a:lstStyle/>
            <a:p>
              <a:r>
                <a:rPr lang="en-US" sz="2800" b="1" dirty="0" smtClean="0"/>
                <a:t>First Zero</a:t>
              </a:r>
              <a:endParaRPr lang="en-US" sz="2800" b="1" dirty="0"/>
            </a:p>
          </p:txBody>
        </p:sp>
      </p:grpSp>
    </p:spTree>
    <p:extLst>
      <p:ext uri="{BB962C8B-B14F-4D97-AF65-F5344CB8AC3E}">
        <p14:creationId xmlns:p14="http://schemas.microsoft.com/office/powerpoint/2010/main" val="313983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89138"/>
                                        </p:tgtEl>
                                        <p:attrNameLst>
                                          <p:attrName>style.visibility</p:attrName>
                                        </p:attrNameLst>
                                      </p:cBhvr>
                                      <p:to>
                                        <p:strVal val="visible"/>
                                      </p:to>
                                    </p:set>
                                    <p:anim calcmode="lin" valueType="num">
                                      <p:cBhvr additive="base">
                                        <p:cTn id="16" dur="500" fill="hold"/>
                                        <p:tgtEl>
                                          <p:spTgt spid="89138"/>
                                        </p:tgtEl>
                                        <p:attrNameLst>
                                          <p:attrName>ppt_x</p:attrName>
                                        </p:attrNameLst>
                                      </p:cBhvr>
                                      <p:tavLst>
                                        <p:tav tm="0">
                                          <p:val>
                                            <p:strVal val="#ppt_x"/>
                                          </p:val>
                                        </p:tav>
                                        <p:tav tm="100000">
                                          <p:val>
                                            <p:strVal val="#ppt_x"/>
                                          </p:val>
                                        </p:tav>
                                      </p:tavLst>
                                    </p:anim>
                                    <p:anim calcmode="lin" valueType="num">
                                      <p:cBhvr additive="base">
                                        <p:cTn id="17" dur="500" fill="hold"/>
                                        <p:tgtEl>
                                          <p:spTgt spid="8913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1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2"/>
          <p:cNvSpPr>
            <a:spLocks noGrp="1" noChangeArrowheads="1"/>
          </p:cNvSpPr>
          <p:nvPr>
            <p:ph type="title"/>
          </p:nvPr>
        </p:nvSpPr>
        <p:spPr/>
        <p:txBody>
          <a:bodyPr/>
          <a:lstStyle/>
          <a:p>
            <a:r>
              <a:rPr lang="en-US" dirty="0"/>
              <a:t>Phase Bode Plot: </a:t>
            </a:r>
          </a:p>
        </p:txBody>
      </p:sp>
      <p:grpSp>
        <p:nvGrpSpPr>
          <p:cNvPr id="2" name="Group 4"/>
          <p:cNvGrpSpPr>
            <a:grpSpLocks/>
          </p:cNvGrpSpPr>
          <p:nvPr/>
        </p:nvGrpSpPr>
        <p:grpSpPr bwMode="auto">
          <a:xfrm>
            <a:off x="1811339" y="1136650"/>
            <a:ext cx="8709025" cy="5543550"/>
            <a:chOff x="93" y="686"/>
            <a:chExt cx="5486" cy="3492"/>
          </a:xfrm>
        </p:grpSpPr>
        <p:grpSp>
          <p:nvGrpSpPr>
            <p:cNvPr id="3" name="Group 5"/>
            <p:cNvGrpSpPr>
              <a:grpSpLocks/>
            </p:cNvGrpSpPr>
            <p:nvPr/>
          </p:nvGrpSpPr>
          <p:grpSpPr bwMode="auto">
            <a:xfrm>
              <a:off x="93" y="686"/>
              <a:ext cx="450" cy="3492"/>
              <a:chOff x="93" y="686"/>
              <a:chExt cx="450" cy="3492"/>
            </a:xfrm>
          </p:grpSpPr>
          <p:sp>
            <p:nvSpPr>
              <p:cNvPr id="90118" name="Line 6"/>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0119" name="Line 7"/>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0120" name="Line 8"/>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0121" name="Line 9"/>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0122" name="Line 10"/>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0123" name="Line 11"/>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0124" name="Line 12"/>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0125" name="Line 13"/>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0126" name="Line 14"/>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0127" name="Text Box 15"/>
              <p:cNvSpPr txBox="1">
                <a:spLocks noChangeArrowheads="1"/>
              </p:cNvSpPr>
              <p:nvPr/>
            </p:nvSpPr>
            <p:spPr bwMode="auto">
              <a:xfrm>
                <a:off x="93" y="774"/>
                <a:ext cx="337"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0128" name="Text Box 16"/>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0129" name="Text Box 17"/>
              <p:cNvSpPr txBox="1">
                <a:spLocks noChangeArrowheads="1"/>
              </p:cNvSpPr>
              <p:nvPr/>
            </p:nvSpPr>
            <p:spPr bwMode="auto">
              <a:xfrm>
                <a:off x="93" y="1115"/>
                <a:ext cx="337"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0130" name="Text Box 18"/>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90</a:t>
                </a:r>
                <a:endParaRPr lang="en-US" baseline="50000"/>
              </a:p>
            </p:txBody>
          </p:sp>
          <p:sp>
            <p:nvSpPr>
              <p:cNvPr id="90131" name="Text Box 19"/>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0132" name="Text Box 20"/>
              <p:cNvSpPr txBox="1">
                <a:spLocks noChangeArrowheads="1"/>
              </p:cNvSpPr>
              <p:nvPr/>
            </p:nvSpPr>
            <p:spPr bwMode="auto">
              <a:xfrm>
                <a:off x="93" y="3353"/>
                <a:ext cx="382"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0133" name="Text Box 21"/>
              <p:cNvSpPr txBox="1">
                <a:spLocks noChangeArrowheads="1"/>
              </p:cNvSpPr>
              <p:nvPr/>
            </p:nvSpPr>
            <p:spPr bwMode="auto">
              <a:xfrm>
                <a:off x="93" y="3722"/>
                <a:ext cx="382"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0134" name="Text Box 22"/>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-90</a:t>
                </a:r>
                <a:endParaRPr lang="en-US" baseline="50000"/>
              </a:p>
            </p:txBody>
          </p:sp>
        </p:grpSp>
        <p:grpSp>
          <p:nvGrpSpPr>
            <p:cNvPr id="4" name="Group 23"/>
            <p:cNvGrpSpPr>
              <a:grpSpLocks/>
            </p:cNvGrpSpPr>
            <p:nvPr/>
          </p:nvGrpSpPr>
          <p:grpSpPr bwMode="auto">
            <a:xfrm>
              <a:off x="220" y="2270"/>
              <a:ext cx="5359" cy="402"/>
              <a:chOff x="220" y="2270"/>
              <a:chExt cx="5359" cy="402"/>
            </a:xfrm>
          </p:grpSpPr>
          <p:sp>
            <p:nvSpPr>
              <p:cNvPr id="90136" name="Line 24"/>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0137" name="Line 25"/>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0138" name="Line 26"/>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0139" name="Line 27"/>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0140" name="Line 28"/>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0141" name="Line 29"/>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0142" name="Line 30"/>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0143" name="Line 31"/>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0144" name="Line 32"/>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0145" name="Text Box 33"/>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0146" name="Text Box 34"/>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0147" name="Text Box 35"/>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0148" name="Text Box 36"/>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0149" name="Text Box 37"/>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0150" name="Text Box 38"/>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0151" name="Text Box 39"/>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0152" name="Text Box 40"/>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0153" name="Object 41"/>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17560"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0154" name="Line 42"/>
          <p:cNvSpPr>
            <a:spLocks noChangeShapeType="1"/>
          </p:cNvSpPr>
          <p:nvPr/>
        </p:nvSpPr>
        <p:spPr bwMode="auto">
          <a:xfrm flipH="1">
            <a:off x="2233613" y="2630488"/>
            <a:ext cx="8147050" cy="0"/>
          </a:xfrm>
          <a:prstGeom prst="line">
            <a:avLst/>
          </a:prstGeom>
          <a:noFill/>
          <a:ln w="28575">
            <a:solidFill>
              <a:schemeClr val="tx1"/>
            </a:solidFill>
            <a:round/>
            <a:headEnd/>
            <a:tailEnd/>
          </a:ln>
          <a:effectLst/>
        </p:spPr>
        <p:txBody>
          <a:bodyPr/>
          <a:lstStyle/>
          <a:p>
            <a:endParaRPr lang="en-US"/>
          </a:p>
        </p:txBody>
      </p:sp>
      <p:graphicFrame>
        <p:nvGraphicFramePr>
          <p:cNvPr id="90155" name="Object 43"/>
          <p:cNvGraphicFramePr>
            <a:graphicFrameLocks noChangeAspect="1"/>
          </p:cNvGraphicFramePr>
          <p:nvPr/>
        </p:nvGraphicFramePr>
        <p:xfrm>
          <a:off x="8382000" y="304800"/>
          <a:ext cx="1128712" cy="1092200"/>
        </p:xfrm>
        <a:graphic>
          <a:graphicData uri="http://schemas.openxmlformats.org/presentationml/2006/ole">
            <mc:AlternateContent xmlns:mc="http://schemas.openxmlformats.org/markup-compatibility/2006">
              <mc:Choice xmlns:v="urn:schemas-microsoft-com:vml" Requires="v">
                <p:oleObj spid="_x0000_s17561" name="Equation" r:id="rId5" imgW="406080" imgH="393480" progId="Equation.3">
                  <p:embed/>
                </p:oleObj>
              </mc:Choice>
              <mc:Fallback>
                <p:oleObj name="Equation" r:id="rId5" imgW="4060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0" y="304800"/>
                        <a:ext cx="1128712"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8178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1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90154"/>
                                        </p:tgtEl>
                                        <p:attrNameLst>
                                          <p:attrName>style.visibility</p:attrName>
                                        </p:attrNameLst>
                                      </p:cBhvr>
                                      <p:to>
                                        <p:strVal val="visible"/>
                                      </p:to>
                                    </p:set>
                                    <p:anim calcmode="lin" valueType="num">
                                      <p:cBhvr additive="base">
                                        <p:cTn id="15" dur="500" fill="hold"/>
                                        <p:tgtEl>
                                          <p:spTgt spid="90154"/>
                                        </p:tgtEl>
                                        <p:attrNameLst>
                                          <p:attrName>ppt_x</p:attrName>
                                        </p:attrNameLst>
                                      </p:cBhvr>
                                      <p:tavLst>
                                        <p:tav tm="0">
                                          <p:val>
                                            <p:strVal val="#ppt_x"/>
                                          </p:val>
                                        </p:tav>
                                        <p:tav tm="100000">
                                          <p:val>
                                            <p:strVal val="#ppt_x"/>
                                          </p:val>
                                        </p:tav>
                                      </p:tavLst>
                                    </p:anim>
                                    <p:anim calcmode="lin" valueType="num">
                                      <p:cBhvr additive="base">
                                        <p:cTn id="16" dur="500" fill="hold"/>
                                        <p:tgtEl>
                                          <p:spTgt spid="901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5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2"/>
          <p:cNvSpPr>
            <a:spLocks noGrp="1" noChangeArrowheads="1"/>
          </p:cNvSpPr>
          <p:nvPr>
            <p:ph type="title"/>
          </p:nvPr>
        </p:nvSpPr>
        <p:spPr/>
        <p:txBody>
          <a:bodyPr/>
          <a:lstStyle/>
          <a:p>
            <a:r>
              <a:rPr lang="en-US" sz="3200"/>
              <a:t>Magnitude Bode Plot: Add First Pole</a:t>
            </a:r>
          </a:p>
        </p:txBody>
      </p:sp>
      <p:grpSp>
        <p:nvGrpSpPr>
          <p:cNvPr id="2" name="Group 3"/>
          <p:cNvGrpSpPr>
            <a:grpSpLocks/>
          </p:cNvGrpSpPr>
          <p:nvPr/>
        </p:nvGrpSpPr>
        <p:grpSpPr bwMode="auto">
          <a:xfrm>
            <a:off x="1671639" y="1089025"/>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3189"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3190"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3191"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3192"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3193"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3194"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3195"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3196"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3197"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3198" name="Text Box 14"/>
              <p:cNvSpPr txBox="1">
                <a:spLocks noChangeArrowheads="1"/>
              </p:cNvSpPr>
              <p:nvPr/>
            </p:nvSpPr>
            <p:spPr bwMode="auto">
              <a:xfrm>
                <a:off x="93" y="774"/>
                <a:ext cx="264"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3199"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3200" name="Text Box 16"/>
              <p:cNvSpPr txBox="1">
                <a:spLocks noChangeArrowheads="1"/>
              </p:cNvSpPr>
              <p:nvPr/>
            </p:nvSpPr>
            <p:spPr bwMode="auto">
              <a:xfrm>
                <a:off x="93" y="1115"/>
                <a:ext cx="264"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3201"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40</a:t>
                </a:r>
                <a:endParaRPr lang="en-US" baseline="50000"/>
              </a:p>
            </p:txBody>
          </p:sp>
          <p:sp>
            <p:nvSpPr>
              <p:cNvPr id="93202"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3203" name="Text Box 19"/>
              <p:cNvSpPr txBox="1">
                <a:spLocks noChangeArrowheads="1"/>
              </p:cNvSpPr>
              <p:nvPr/>
            </p:nvSpPr>
            <p:spPr bwMode="auto">
              <a:xfrm>
                <a:off x="93" y="3353"/>
                <a:ext cx="308"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3204" name="Text Box 20"/>
              <p:cNvSpPr txBox="1">
                <a:spLocks noChangeArrowheads="1"/>
              </p:cNvSpPr>
              <p:nvPr/>
            </p:nvSpPr>
            <p:spPr bwMode="auto">
              <a:xfrm>
                <a:off x="93" y="3722"/>
                <a:ext cx="308"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3205"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-40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3207"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3208"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3209"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3210"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3211"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3212"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3213"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3214"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3215"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3216"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3217"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3218"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3219"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3220"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3221"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3222"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3223"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3224"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18734"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3225" name="Object 41"/>
          <p:cNvGraphicFramePr>
            <a:graphicFrameLocks noChangeAspect="1"/>
          </p:cNvGraphicFramePr>
          <p:nvPr/>
        </p:nvGraphicFramePr>
        <p:xfrm>
          <a:off x="7743825" y="1412875"/>
          <a:ext cx="857250" cy="909638"/>
        </p:xfrm>
        <a:graphic>
          <a:graphicData uri="http://schemas.openxmlformats.org/presentationml/2006/ole">
            <mc:AlternateContent xmlns:mc="http://schemas.openxmlformats.org/markup-compatibility/2006">
              <mc:Choice xmlns:v="urn:schemas-microsoft-com:vml" Requires="v">
                <p:oleObj spid="_x0000_s18735" name="Equation" r:id="rId5" imgW="419040" imgH="444240" progId="Equation.3">
                  <p:embed/>
                </p:oleObj>
              </mc:Choice>
              <mc:Fallback>
                <p:oleObj name="Equation" r:id="rId5" imgW="41904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3825" y="1412875"/>
                        <a:ext cx="85725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3226" name="Line 42"/>
          <p:cNvSpPr>
            <a:spLocks noChangeShapeType="1"/>
          </p:cNvSpPr>
          <p:nvPr/>
        </p:nvSpPr>
        <p:spPr bwMode="auto">
          <a:xfrm flipH="1">
            <a:off x="1671638" y="1244600"/>
            <a:ext cx="6284912" cy="4064000"/>
          </a:xfrm>
          <a:prstGeom prst="line">
            <a:avLst/>
          </a:prstGeom>
          <a:noFill/>
          <a:ln w="28575">
            <a:solidFill>
              <a:schemeClr val="tx1"/>
            </a:solidFill>
            <a:round/>
            <a:headEnd/>
            <a:tailEnd/>
          </a:ln>
          <a:effectLst/>
        </p:spPr>
        <p:txBody>
          <a:bodyPr/>
          <a:lstStyle/>
          <a:p>
            <a:endParaRPr lang="en-US"/>
          </a:p>
        </p:txBody>
      </p:sp>
      <p:grpSp>
        <p:nvGrpSpPr>
          <p:cNvPr id="5" name="Group 63"/>
          <p:cNvGrpSpPr>
            <a:grpSpLocks/>
          </p:cNvGrpSpPr>
          <p:nvPr/>
        </p:nvGrpSpPr>
        <p:grpSpPr bwMode="auto">
          <a:xfrm>
            <a:off x="2386014" y="2582864"/>
            <a:ext cx="3502025" cy="1176337"/>
            <a:chOff x="543" y="1627"/>
            <a:chExt cx="2206" cy="741"/>
          </a:xfrm>
        </p:grpSpPr>
        <p:sp>
          <p:nvSpPr>
            <p:cNvPr id="93227" name="Line 43"/>
            <p:cNvSpPr>
              <a:spLocks noChangeShapeType="1"/>
            </p:cNvSpPr>
            <p:nvPr/>
          </p:nvSpPr>
          <p:spPr bwMode="auto">
            <a:xfrm>
              <a:off x="543" y="1995"/>
              <a:ext cx="1636" cy="0"/>
            </a:xfrm>
            <a:prstGeom prst="line">
              <a:avLst/>
            </a:prstGeom>
            <a:noFill/>
            <a:ln w="9525">
              <a:solidFill>
                <a:schemeClr val="tx1"/>
              </a:solidFill>
              <a:prstDash val="dashDot"/>
              <a:round/>
              <a:headEnd/>
              <a:tailEnd/>
            </a:ln>
            <a:effectLst/>
          </p:spPr>
          <p:txBody>
            <a:bodyPr/>
            <a:lstStyle/>
            <a:p>
              <a:endParaRPr lang="en-US"/>
            </a:p>
          </p:txBody>
        </p:sp>
        <p:sp>
          <p:nvSpPr>
            <p:cNvPr id="93229" name="Line 45"/>
            <p:cNvSpPr>
              <a:spLocks noChangeShapeType="1"/>
            </p:cNvSpPr>
            <p:nvPr/>
          </p:nvSpPr>
          <p:spPr bwMode="auto">
            <a:xfrm flipV="1">
              <a:off x="543" y="1627"/>
              <a:ext cx="2206" cy="4"/>
            </a:xfrm>
            <a:prstGeom prst="line">
              <a:avLst/>
            </a:prstGeom>
            <a:noFill/>
            <a:ln w="9525">
              <a:solidFill>
                <a:schemeClr val="tx1"/>
              </a:solidFill>
              <a:prstDash val="dashDot"/>
              <a:round/>
              <a:headEnd/>
              <a:tailEnd/>
            </a:ln>
            <a:effectLst/>
          </p:spPr>
          <p:txBody>
            <a:bodyPr/>
            <a:lstStyle/>
            <a:p>
              <a:endParaRPr lang="en-US"/>
            </a:p>
          </p:txBody>
        </p:sp>
        <p:sp>
          <p:nvSpPr>
            <p:cNvPr id="93230" name="Line 46"/>
            <p:cNvSpPr>
              <a:spLocks noChangeShapeType="1"/>
            </p:cNvSpPr>
            <p:nvPr/>
          </p:nvSpPr>
          <p:spPr bwMode="auto">
            <a:xfrm flipV="1">
              <a:off x="2749" y="1627"/>
              <a:ext cx="0" cy="737"/>
            </a:xfrm>
            <a:prstGeom prst="line">
              <a:avLst/>
            </a:prstGeom>
            <a:noFill/>
            <a:ln w="9525">
              <a:solidFill>
                <a:schemeClr val="tx1"/>
              </a:solidFill>
              <a:prstDash val="dashDot"/>
              <a:round/>
              <a:headEnd/>
              <a:tailEnd/>
            </a:ln>
            <a:effectLst/>
          </p:spPr>
          <p:txBody>
            <a:bodyPr/>
            <a:lstStyle/>
            <a:p>
              <a:endParaRPr lang="en-US"/>
            </a:p>
          </p:txBody>
        </p:sp>
        <p:sp>
          <p:nvSpPr>
            <p:cNvPr id="93231" name="Line 47"/>
            <p:cNvSpPr>
              <a:spLocks noChangeShapeType="1"/>
            </p:cNvSpPr>
            <p:nvPr/>
          </p:nvSpPr>
          <p:spPr bwMode="auto">
            <a:xfrm flipV="1">
              <a:off x="2179" y="1995"/>
              <a:ext cx="0" cy="373"/>
            </a:xfrm>
            <a:prstGeom prst="line">
              <a:avLst/>
            </a:prstGeom>
            <a:noFill/>
            <a:ln w="9525">
              <a:solidFill>
                <a:schemeClr val="tx1"/>
              </a:solidFill>
              <a:prstDash val="dashDot"/>
              <a:round/>
              <a:headEnd/>
              <a:tailEnd/>
            </a:ln>
            <a:effectLst/>
          </p:spPr>
          <p:txBody>
            <a:bodyPr/>
            <a:lstStyle/>
            <a:p>
              <a:endParaRPr lang="en-US"/>
            </a:p>
          </p:txBody>
        </p:sp>
      </p:grpSp>
      <p:sp>
        <p:nvSpPr>
          <p:cNvPr id="93235" name="Line 51"/>
          <p:cNvSpPr>
            <a:spLocks noChangeShapeType="1"/>
          </p:cNvSpPr>
          <p:nvPr/>
        </p:nvSpPr>
        <p:spPr bwMode="auto">
          <a:xfrm>
            <a:off x="2109788" y="3752850"/>
            <a:ext cx="3778250" cy="0"/>
          </a:xfrm>
          <a:prstGeom prst="line">
            <a:avLst/>
          </a:prstGeom>
          <a:noFill/>
          <a:ln w="28575">
            <a:solidFill>
              <a:schemeClr val="tx1"/>
            </a:solidFill>
            <a:round/>
            <a:headEnd/>
            <a:tailEnd/>
          </a:ln>
          <a:effectLst/>
        </p:spPr>
        <p:txBody>
          <a:bodyPr/>
          <a:lstStyle/>
          <a:p>
            <a:endParaRPr lang="en-US"/>
          </a:p>
        </p:txBody>
      </p:sp>
      <p:sp>
        <p:nvSpPr>
          <p:cNvPr id="93238" name="Line 54"/>
          <p:cNvSpPr>
            <a:spLocks noChangeShapeType="1"/>
          </p:cNvSpPr>
          <p:nvPr/>
        </p:nvSpPr>
        <p:spPr bwMode="auto">
          <a:xfrm flipH="1" flipV="1">
            <a:off x="5888038" y="3754439"/>
            <a:ext cx="3783012" cy="2446337"/>
          </a:xfrm>
          <a:prstGeom prst="line">
            <a:avLst/>
          </a:prstGeom>
          <a:noFill/>
          <a:ln w="28575">
            <a:solidFill>
              <a:schemeClr val="tx1"/>
            </a:solidFill>
            <a:round/>
            <a:headEnd/>
            <a:tailEnd/>
          </a:ln>
          <a:effectLst/>
        </p:spPr>
        <p:txBody>
          <a:bodyPr/>
          <a:lstStyle/>
          <a:p>
            <a:endParaRPr lang="en-US"/>
          </a:p>
        </p:txBody>
      </p:sp>
      <p:grpSp>
        <p:nvGrpSpPr>
          <p:cNvPr id="6" name="Group 64"/>
          <p:cNvGrpSpPr>
            <a:grpSpLocks/>
          </p:cNvGrpSpPr>
          <p:nvPr/>
        </p:nvGrpSpPr>
        <p:grpSpPr bwMode="auto">
          <a:xfrm>
            <a:off x="2305050" y="3736976"/>
            <a:ext cx="5391150" cy="1185863"/>
            <a:chOff x="492" y="2354"/>
            <a:chExt cx="3396" cy="747"/>
          </a:xfrm>
        </p:grpSpPr>
        <p:sp>
          <p:nvSpPr>
            <p:cNvPr id="93228" name="Line 44"/>
            <p:cNvSpPr>
              <a:spLocks noChangeShapeType="1"/>
            </p:cNvSpPr>
            <p:nvPr/>
          </p:nvSpPr>
          <p:spPr bwMode="auto">
            <a:xfrm>
              <a:off x="492" y="2732"/>
              <a:ext cx="2826" cy="0"/>
            </a:xfrm>
            <a:prstGeom prst="line">
              <a:avLst/>
            </a:prstGeom>
            <a:noFill/>
            <a:ln w="9525">
              <a:solidFill>
                <a:schemeClr val="tx1"/>
              </a:solidFill>
              <a:prstDash val="dashDot"/>
              <a:round/>
              <a:headEnd/>
              <a:tailEnd/>
            </a:ln>
            <a:effectLst/>
          </p:spPr>
          <p:txBody>
            <a:bodyPr/>
            <a:lstStyle/>
            <a:p>
              <a:endParaRPr lang="en-US"/>
            </a:p>
          </p:txBody>
        </p:sp>
        <p:sp>
          <p:nvSpPr>
            <p:cNvPr id="93239" name="Line 55"/>
            <p:cNvSpPr>
              <a:spLocks noChangeShapeType="1"/>
            </p:cNvSpPr>
            <p:nvPr/>
          </p:nvSpPr>
          <p:spPr bwMode="auto">
            <a:xfrm flipV="1">
              <a:off x="3311" y="2354"/>
              <a:ext cx="0" cy="373"/>
            </a:xfrm>
            <a:prstGeom prst="line">
              <a:avLst/>
            </a:prstGeom>
            <a:noFill/>
            <a:ln w="9525">
              <a:solidFill>
                <a:schemeClr val="tx1"/>
              </a:solidFill>
              <a:prstDash val="dashDot"/>
              <a:round/>
              <a:headEnd/>
              <a:tailEnd/>
            </a:ln>
            <a:effectLst/>
          </p:spPr>
          <p:txBody>
            <a:bodyPr/>
            <a:lstStyle/>
            <a:p>
              <a:endParaRPr lang="en-US"/>
            </a:p>
          </p:txBody>
        </p:sp>
        <p:sp>
          <p:nvSpPr>
            <p:cNvPr id="93240" name="Line 56"/>
            <p:cNvSpPr>
              <a:spLocks noChangeShapeType="1"/>
            </p:cNvSpPr>
            <p:nvPr/>
          </p:nvSpPr>
          <p:spPr bwMode="auto">
            <a:xfrm flipV="1">
              <a:off x="3888" y="2670"/>
              <a:ext cx="0" cy="431"/>
            </a:xfrm>
            <a:prstGeom prst="line">
              <a:avLst/>
            </a:prstGeom>
            <a:noFill/>
            <a:ln w="9525">
              <a:solidFill>
                <a:schemeClr val="tx1"/>
              </a:solidFill>
              <a:prstDash val="dashDot"/>
              <a:round/>
              <a:headEnd/>
              <a:tailEnd/>
            </a:ln>
            <a:effectLst/>
          </p:spPr>
          <p:txBody>
            <a:bodyPr/>
            <a:lstStyle/>
            <a:p>
              <a:endParaRPr lang="en-US"/>
            </a:p>
          </p:txBody>
        </p:sp>
        <p:sp>
          <p:nvSpPr>
            <p:cNvPr id="93241" name="Line 57"/>
            <p:cNvSpPr>
              <a:spLocks noChangeShapeType="1"/>
            </p:cNvSpPr>
            <p:nvPr/>
          </p:nvSpPr>
          <p:spPr bwMode="auto">
            <a:xfrm>
              <a:off x="543" y="3101"/>
              <a:ext cx="3345" cy="0"/>
            </a:xfrm>
            <a:prstGeom prst="line">
              <a:avLst/>
            </a:prstGeom>
            <a:noFill/>
            <a:ln w="9525">
              <a:solidFill>
                <a:schemeClr val="tx1"/>
              </a:solidFill>
              <a:prstDash val="dashDot"/>
              <a:round/>
              <a:headEnd/>
              <a:tailEnd/>
            </a:ln>
            <a:effectLst/>
          </p:spPr>
          <p:txBody>
            <a:bodyPr/>
            <a:lstStyle/>
            <a:p>
              <a:endParaRPr lang="en-US"/>
            </a:p>
          </p:txBody>
        </p:sp>
      </p:grpSp>
      <p:graphicFrame>
        <p:nvGraphicFramePr>
          <p:cNvPr id="93242" name="Object 58"/>
          <p:cNvGraphicFramePr>
            <a:graphicFrameLocks noChangeAspect="1"/>
          </p:cNvGraphicFramePr>
          <p:nvPr/>
        </p:nvGraphicFramePr>
        <p:xfrm>
          <a:off x="5334001" y="5105400"/>
          <a:ext cx="1506537" cy="1636712"/>
        </p:xfrm>
        <a:graphic>
          <a:graphicData uri="http://schemas.openxmlformats.org/presentationml/2006/ole">
            <mc:AlternateContent xmlns:mc="http://schemas.openxmlformats.org/markup-compatibility/2006">
              <mc:Choice xmlns:v="urn:schemas-microsoft-com:vml" Requires="v">
                <p:oleObj spid="_x0000_s18736" name="Equation" r:id="rId7" imgW="736560" imgH="799920" progId="Equation.3">
                  <p:embed/>
                </p:oleObj>
              </mc:Choice>
              <mc:Fallback>
                <p:oleObj name="Equation" r:id="rId7" imgW="736560" imgH="799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1" y="5105400"/>
                        <a:ext cx="1506537" cy="163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1"/>
          <p:cNvGrpSpPr>
            <a:grpSpLocks/>
          </p:cNvGrpSpPr>
          <p:nvPr/>
        </p:nvGrpSpPr>
        <p:grpSpPr bwMode="auto">
          <a:xfrm>
            <a:off x="1671638" y="2600325"/>
            <a:ext cx="8178800" cy="2719388"/>
            <a:chOff x="93" y="1631"/>
            <a:chExt cx="5152" cy="1713"/>
          </a:xfrm>
        </p:grpSpPr>
        <p:sp>
          <p:nvSpPr>
            <p:cNvPr id="93243" name="Line 59"/>
            <p:cNvSpPr>
              <a:spLocks noChangeShapeType="1"/>
            </p:cNvSpPr>
            <p:nvPr/>
          </p:nvSpPr>
          <p:spPr bwMode="auto">
            <a:xfrm flipV="1">
              <a:off x="93" y="1631"/>
              <a:ext cx="2656" cy="1713"/>
            </a:xfrm>
            <a:prstGeom prst="line">
              <a:avLst/>
            </a:prstGeom>
            <a:noFill/>
            <a:ln w="38100">
              <a:solidFill>
                <a:schemeClr val="accent1"/>
              </a:solidFill>
              <a:round/>
              <a:headEnd/>
              <a:tailEnd/>
            </a:ln>
            <a:effectLst/>
          </p:spPr>
          <p:txBody>
            <a:bodyPr/>
            <a:lstStyle/>
            <a:p>
              <a:endParaRPr lang="en-US"/>
            </a:p>
          </p:txBody>
        </p:sp>
        <p:sp>
          <p:nvSpPr>
            <p:cNvPr id="93244" name="Line 60"/>
            <p:cNvSpPr>
              <a:spLocks noChangeShapeType="1"/>
            </p:cNvSpPr>
            <p:nvPr/>
          </p:nvSpPr>
          <p:spPr bwMode="auto">
            <a:xfrm>
              <a:off x="2749" y="1631"/>
              <a:ext cx="2496" cy="0"/>
            </a:xfrm>
            <a:prstGeom prst="line">
              <a:avLst/>
            </a:prstGeom>
            <a:noFill/>
            <a:ln w="38100">
              <a:solidFill>
                <a:schemeClr val="accent1"/>
              </a:solidFill>
              <a:round/>
              <a:headEnd/>
              <a:tailEnd/>
            </a:ln>
            <a:effectLst/>
          </p:spPr>
          <p:txBody>
            <a:bodyPr/>
            <a:lstStyle/>
            <a:p>
              <a:endParaRPr lang="en-US"/>
            </a:p>
          </p:txBody>
        </p:sp>
      </p:grpSp>
      <p:graphicFrame>
        <p:nvGraphicFramePr>
          <p:cNvPr id="93246" name="Object 62"/>
          <p:cNvGraphicFramePr>
            <a:graphicFrameLocks noChangeAspect="1"/>
          </p:cNvGraphicFramePr>
          <p:nvPr/>
        </p:nvGraphicFramePr>
        <p:xfrm>
          <a:off x="3048000" y="6019800"/>
          <a:ext cx="1855788" cy="431800"/>
        </p:xfrm>
        <a:graphic>
          <a:graphicData uri="http://schemas.openxmlformats.org/presentationml/2006/ole">
            <mc:AlternateContent xmlns:mc="http://schemas.openxmlformats.org/markup-compatibility/2006">
              <mc:Choice xmlns:v="urn:schemas-microsoft-com:vml" Requires="v">
                <p:oleObj spid="_x0000_s18737" name="Equation" r:id="rId9" imgW="927000" imgH="215640" progId="Equation.3">
                  <p:embed/>
                </p:oleObj>
              </mc:Choice>
              <mc:Fallback>
                <p:oleObj name="Equation" r:id="rId9" imgW="9270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6019800"/>
                        <a:ext cx="1855788"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5183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3226"/>
                                        </p:tgtEl>
                                        <p:attrNameLst>
                                          <p:attrName>style.visibility</p:attrName>
                                        </p:attrNameLst>
                                      </p:cBhvr>
                                      <p:to>
                                        <p:strVal val="visible"/>
                                      </p:to>
                                    </p:set>
                                    <p:anim calcmode="lin" valueType="num">
                                      <p:cBhvr additive="base">
                                        <p:cTn id="11" dur="500" fill="hold"/>
                                        <p:tgtEl>
                                          <p:spTgt spid="93226"/>
                                        </p:tgtEl>
                                        <p:attrNameLst>
                                          <p:attrName>ppt_x</p:attrName>
                                        </p:attrNameLst>
                                      </p:cBhvr>
                                      <p:tavLst>
                                        <p:tav tm="0">
                                          <p:val>
                                            <p:strVal val="#ppt_x"/>
                                          </p:val>
                                        </p:tav>
                                        <p:tav tm="100000">
                                          <p:val>
                                            <p:strVal val="#ppt_x"/>
                                          </p:val>
                                        </p:tav>
                                      </p:tavLst>
                                    </p:anim>
                                    <p:anim calcmode="lin" valueType="num">
                                      <p:cBhvr additive="base">
                                        <p:cTn id="12" dur="500" fill="hold"/>
                                        <p:tgtEl>
                                          <p:spTgt spid="932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32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32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2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3235"/>
                                        </p:tgtEl>
                                        <p:attrNameLst>
                                          <p:attrName>style.visibility</p:attrName>
                                        </p:attrNameLst>
                                      </p:cBhvr>
                                      <p:to>
                                        <p:strVal val="visible"/>
                                      </p:to>
                                    </p:set>
                                    <p:anim calcmode="lin" valueType="num">
                                      <p:cBhvr additive="base">
                                        <p:cTn id="33" dur="500" fill="hold"/>
                                        <p:tgtEl>
                                          <p:spTgt spid="93235"/>
                                        </p:tgtEl>
                                        <p:attrNameLst>
                                          <p:attrName>ppt_x</p:attrName>
                                        </p:attrNameLst>
                                      </p:cBhvr>
                                      <p:tavLst>
                                        <p:tav tm="0">
                                          <p:val>
                                            <p:strVal val="#ppt_x"/>
                                          </p:val>
                                        </p:tav>
                                        <p:tav tm="100000">
                                          <p:val>
                                            <p:strVal val="#ppt_x"/>
                                          </p:val>
                                        </p:tav>
                                      </p:tavLst>
                                    </p:anim>
                                    <p:anim calcmode="lin" valueType="num">
                                      <p:cBhvr additive="base">
                                        <p:cTn id="34" dur="500" fill="hold"/>
                                        <p:tgtEl>
                                          <p:spTgt spid="93235"/>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3238"/>
                                        </p:tgtEl>
                                        <p:attrNameLst>
                                          <p:attrName>style.visibility</p:attrName>
                                        </p:attrNameLst>
                                      </p:cBhvr>
                                      <p:to>
                                        <p:strVal val="visible"/>
                                      </p:to>
                                    </p:set>
                                    <p:anim calcmode="lin" valueType="num">
                                      <p:cBhvr additive="base">
                                        <p:cTn id="39" dur="500" fill="hold"/>
                                        <p:tgtEl>
                                          <p:spTgt spid="93238"/>
                                        </p:tgtEl>
                                        <p:attrNameLst>
                                          <p:attrName>ppt_x</p:attrName>
                                        </p:attrNameLst>
                                      </p:cBhvr>
                                      <p:tavLst>
                                        <p:tav tm="0">
                                          <p:val>
                                            <p:strVal val="#ppt_x"/>
                                          </p:val>
                                        </p:tav>
                                        <p:tav tm="100000">
                                          <p:val>
                                            <p:strVal val="#ppt_x"/>
                                          </p:val>
                                        </p:tav>
                                      </p:tavLst>
                                    </p:anim>
                                    <p:anim calcmode="lin" valueType="num">
                                      <p:cBhvr additive="base">
                                        <p:cTn id="40" dur="500" fill="hold"/>
                                        <p:tgtEl>
                                          <p:spTgt spid="93238"/>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93226"/>
                                        </p:tgtEl>
                                        <p:attrNameLst>
                                          <p:attrName>ppt_x</p:attrName>
                                        </p:attrNameLst>
                                      </p:cBhvr>
                                      <p:tavLst>
                                        <p:tav tm="0">
                                          <p:val>
                                            <p:strVal val="ppt_x"/>
                                          </p:val>
                                        </p:tav>
                                        <p:tav tm="100000">
                                          <p:val>
                                            <p:strVal val="ppt_x"/>
                                          </p:val>
                                        </p:tav>
                                      </p:tavLst>
                                    </p:anim>
                                    <p:anim calcmode="lin" valueType="num">
                                      <p:cBhvr additive="base">
                                        <p:cTn id="55" dur="500"/>
                                        <p:tgtEl>
                                          <p:spTgt spid="93226"/>
                                        </p:tgtEl>
                                        <p:attrNameLst>
                                          <p:attrName>ppt_y</p:attrName>
                                        </p:attrNameLst>
                                      </p:cBhvr>
                                      <p:tavLst>
                                        <p:tav tm="0">
                                          <p:val>
                                            <p:strVal val="ppt_y"/>
                                          </p:val>
                                        </p:tav>
                                        <p:tav tm="100000">
                                          <p:val>
                                            <p:strVal val="1+ppt_h/2"/>
                                          </p:val>
                                        </p:tav>
                                      </p:tavLst>
                                    </p:anim>
                                    <p:set>
                                      <p:cBhvr>
                                        <p:cTn id="56" dur="1" fill="hold">
                                          <p:stCondLst>
                                            <p:cond delay="499"/>
                                          </p:stCondLst>
                                        </p:cTn>
                                        <p:tgtEl>
                                          <p:spTgt spid="93226"/>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93225"/>
                                        </p:tgtEl>
                                        <p:attrNameLst>
                                          <p:attrName>ppt_x</p:attrName>
                                        </p:attrNameLst>
                                      </p:cBhvr>
                                      <p:tavLst>
                                        <p:tav tm="0">
                                          <p:val>
                                            <p:strVal val="ppt_x"/>
                                          </p:val>
                                        </p:tav>
                                        <p:tav tm="100000">
                                          <p:val>
                                            <p:strVal val="ppt_x"/>
                                          </p:val>
                                        </p:tav>
                                      </p:tavLst>
                                    </p:anim>
                                    <p:anim calcmode="lin" valueType="num">
                                      <p:cBhvr additive="base">
                                        <p:cTn id="59" dur="500"/>
                                        <p:tgtEl>
                                          <p:spTgt spid="93225"/>
                                        </p:tgtEl>
                                        <p:attrNameLst>
                                          <p:attrName>ppt_y</p:attrName>
                                        </p:attrNameLst>
                                      </p:cBhvr>
                                      <p:tavLst>
                                        <p:tav tm="0">
                                          <p:val>
                                            <p:strVal val="ppt_y"/>
                                          </p:val>
                                        </p:tav>
                                        <p:tav tm="100000">
                                          <p:val>
                                            <p:strVal val="1+ppt_h/2"/>
                                          </p:val>
                                        </p:tav>
                                      </p:tavLst>
                                    </p:anim>
                                    <p:set>
                                      <p:cBhvr>
                                        <p:cTn id="60" dur="1" fill="hold">
                                          <p:stCondLst>
                                            <p:cond delay="499"/>
                                          </p:stCondLst>
                                        </p:cTn>
                                        <p:tgtEl>
                                          <p:spTgt spid="9322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xit" presetSubtype="4" fill="hold" grpId="1" nodeType="clickEffect">
                                  <p:stCondLst>
                                    <p:cond delay="0"/>
                                  </p:stCondLst>
                                  <p:childTnLst>
                                    <p:anim calcmode="lin" valueType="num">
                                      <p:cBhvr additive="base">
                                        <p:cTn id="64" dur="500"/>
                                        <p:tgtEl>
                                          <p:spTgt spid="93238"/>
                                        </p:tgtEl>
                                        <p:attrNameLst>
                                          <p:attrName>ppt_x</p:attrName>
                                        </p:attrNameLst>
                                      </p:cBhvr>
                                      <p:tavLst>
                                        <p:tav tm="0">
                                          <p:val>
                                            <p:strVal val="ppt_x"/>
                                          </p:val>
                                        </p:tav>
                                        <p:tav tm="100000">
                                          <p:val>
                                            <p:strVal val="ppt_x"/>
                                          </p:val>
                                        </p:tav>
                                      </p:tavLst>
                                    </p:anim>
                                    <p:anim calcmode="lin" valueType="num">
                                      <p:cBhvr additive="base">
                                        <p:cTn id="65" dur="500"/>
                                        <p:tgtEl>
                                          <p:spTgt spid="93238"/>
                                        </p:tgtEl>
                                        <p:attrNameLst>
                                          <p:attrName>ppt_y</p:attrName>
                                        </p:attrNameLst>
                                      </p:cBhvr>
                                      <p:tavLst>
                                        <p:tav tm="0">
                                          <p:val>
                                            <p:strVal val="ppt_y"/>
                                          </p:val>
                                        </p:tav>
                                        <p:tav tm="100000">
                                          <p:val>
                                            <p:strVal val="1+ppt_h/2"/>
                                          </p:val>
                                        </p:tav>
                                      </p:tavLst>
                                    </p:anim>
                                    <p:set>
                                      <p:cBhvr>
                                        <p:cTn id="66" dur="1" fill="hold">
                                          <p:stCondLst>
                                            <p:cond delay="499"/>
                                          </p:stCondLst>
                                        </p:cTn>
                                        <p:tgtEl>
                                          <p:spTgt spid="93238"/>
                                        </p:tgtEl>
                                        <p:attrNameLst>
                                          <p:attrName>style.visibility</p:attrName>
                                        </p:attrNameLst>
                                      </p:cBhvr>
                                      <p:to>
                                        <p:strVal val="hidden"/>
                                      </p:to>
                                    </p:set>
                                  </p:childTnLst>
                                </p:cTn>
                              </p:par>
                              <p:par>
                                <p:cTn id="67" presetID="2" presetClass="exit" presetSubtype="4" fill="hold" grpId="1" nodeType="withEffect">
                                  <p:stCondLst>
                                    <p:cond delay="0"/>
                                  </p:stCondLst>
                                  <p:childTnLst>
                                    <p:anim calcmode="lin" valueType="num">
                                      <p:cBhvr additive="base">
                                        <p:cTn id="68" dur="500"/>
                                        <p:tgtEl>
                                          <p:spTgt spid="93235"/>
                                        </p:tgtEl>
                                        <p:attrNameLst>
                                          <p:attrName>ppt_x</p:attrName>
                                        </p:attrNameLst>
                                      </p:cBhvr>
                                      <p:tavLst>
                                        <p:tav tm="0">
                                          <p:val>
                                            <p:strVal val="ppt_x"/>
                                          </p:val>
                                        </p:tav>
                                        <p:tav tm="100000">
                                          <p:val>
                                            <p:strVal val="ppt_x"/>
                                          </p:val>
                                        </p:tav>
                                      </p:tavLst>
                                    </p:anim>
                                    <p:anim calcmode="lin" valueType="num">
                                      <p:cBhvr additive="base">
                                        <p:cTn id="69" dur="500"/>
                                        <p:tgtEl>
                                          <p:spTgt spid="93235"/>
                                        </p:tgtEl>
                                        <p:attrNameLst>
                                          <p:attrName>ppt_y</p:attrName>
                                        </p:attrNameLst>
                                      </p:cBhvr>
                                      <p:tavLst>
                                        <p:tav tm="0">
                                          <p:val>
                                            <p:strVal val="ppt_y"/>
                                          </p:val>
                                        </p:tav>
                                        <p:tav tm="100000">
                                          <p:val>
                                            <p:strVal val="1+ppt_h/2"/>
                                          </p:val>
                                        </p:tav>
                                      </p:tavLst>
                                    </p:anim>
                                    <p:set>
                                      <p:cBhvr>
                                        <p:cTn id="70" dur="1" fill="hold">
                                          <p:stCondLst>
                                            <p:cond delay="499"/>
                                          </p:stCondLst>
                                        </p:cTn>
                                        <p:tgtEl>
                                          <p:spTgt spid="93235"/>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93242"/>
                                        </p:tgtEl>
                                        <p:attrNameLst>
                                          <p:attrName>ppt_x</p:attrName>
                                        </p:attrNameLst>
                                      </p:cBhvr>
                                      <p:tavLst>
                                        <p:tav tm="0">
                                          <p:val>
                                            <p:strVal val="ppt_x"/>
                                          </p:val>
                                        </p:tav>
                                        <p:tav tm="100000">
                                          <p:val>
                                            <p:strVal val="ppt_x"/>
                                          </p:val>
                                        </p:tav>
                                      </p:tavLst>
                                    </p:anim>
                                    <p:anim calcmode="lin" valueType="num">
                                      <p:cBhvr additive="base">
                                        <p:cTn id="73" dur="500"/>
                                        <p:tgtEl>
                                          <p:spTgt spid="93242"/>
                                        </p:tgtEl>
                                        <p:attrNameLst>
                                          <p:attrName>ppt_y</p:attrName>
                                        </p:attrNameLst>
                                      </p:cBhvr>
                                      <p:tavLst>
                                        <p:tav tm="0">
                                          <p:val>
                                            <p:strVal val="ppt_y"/>
                                          </p:val>
                                        </p:tav>
                                        <p:tav tm="100000">
                                          <p:val>
                                            <p:strVal val="1+ppt_h/2"/>
                                          </p:val>
                                        </p:tav>
                                      </p:tavLst>
                                    </p:anim>
                                    <p:set>
                                      <p:cBhvr>
                                        <p:cTn id="74" dur="1" fill="hold">
                                          <p:stCondLst>
                                            <p:cond delay="499"/>
                                          </p:stCondLst>
                                        </p:cTn>
                                        <p:tgtEl>
                                          <p:spTgt spid="93242"/>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nodeType="clickEffect">
                                  <p:stCondLst>
                                    <p:cond delay="0"/>
                                  </p:stCondLst>
                                  <p:childTnLst>
                                    <p:anim calcmode="lin" valueType="num">
                                      <p:cBhvr additive="base">
                                        <p:cTn id="78" dur="500"/>
                                        <p:tgtEl>
                                          <p:spTgt spid="6"/>
                                        </p:tgtEl>
                                        <p:attrNameLst>
                                          <p:attrName>ppt_x</p:attrName>
                                        </p:attrNameLst>
                                      </p:cBhvr>
                                      <p:tavLst>
                                        <p:tav tm="0">
                                          <p:val>
                                            <p:strVal val="ppt_x"/>
                                          </p:val>
                                        </p:tav>
                                        <p:tav tm="100000">
                                          <p:val>
                                            <p:strVal val="ppt_x"/>
                                          </p:val>
                                        </p:tav>
                                      </p:tavLst>
                                    </p:anim>
                                    <p:anim calcmode="lin" valueType="num">
                                      <p:cBhvr additive="base">
                                        <p:cTn id="79" dur="500"/>
                                        <p:tgtEl>
                                          <p:spTgt spid="6"/>
                                        </p:tgtEl>
                                        <p:attrNameLst>
                                          <p:attrName>ppt_y</p:attrName>
                                        </p:attrNameLst>
                                      </p:cBhvr>
                                      <p:tavLst>
                                        <p:tav tm="0">
                                          <p:val>
                                            <p:strVal val="ppt_y"/>
                                          </p:val>
                                        </p:tav>
                                        <p:tav tm="100000">
                                          <p:val>
                                            <p:strVal val="1+ppt_h/2"/>
                                          </p:val>
                                        </p:tav>
                                      </p:tavLst>
                                    </p:anim>
                                    <p:set>
                                      <p:cBhvr>
                                        <p:cTn id="8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6" grpId="0" animBg="1"/>
      <p:bldP spid="93226" grpId="1" animBg="1"/>
      <p:bldP spid="93235" grpId="0" animBg="1"/>
      <p:bldP spid="93235" grpId="1" animBg="1"/>
      <p:bldP spid="93238" grpId="0" animBg="1"/>
      <p:bldP spid="9323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2"/>
          <p:cNvSpPr>
            <a:spLocks noGrp="1" noChangeArrowheads="1"/>
          </p:cNvSpPr>
          <p:nvPr>
            <p:ph type="title"/>
          </p:nvPr>
        </p:nvSpPr>
        <p:spPr/>
        <p:txBody>
          <a:bodyPr/>
          <a:lstStyle/>
          <a:p>
            <a:r>
              <a:rPr lang="en-US"/>
              <a:t>Phase Bode Plot: Add First Pole</a:t>
            </a:r>
          </a:p>
        </p:txBody>
      </p:sp>
      <p:grpSp>
        <p:nvGrpSpPr>
          <p:cNvPr id="2" name="Group 3"/>
          <p:cNvGrpSpPr>
            <a:grpSpLocks/>
          </p:cNvGrpSpPr>
          <p:nvPr/>
        </p:nvGrpSpPr>
        <p:grpSpPr bwMode="auto">
          <a:xfrm>
            <a:off x="1811339" y="1136650"/>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4213"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4214"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4215"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4216"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4217"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4218"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4219"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4220"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4221"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4222" name="Text Box 14"/>
              <p:cNvSpPr txBox="1">
                <a:spLocks noChangeArrowheads="1"/>
              </p:cNvSpPr>
              <p:nvPr/>
            </p:nvSpPr>
            <p:spPr bwMode="auto">
              <a:xfrm>
                <a:off x="93" y="774"/>
                <a:ext cx="337"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4223"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4224" name="Text Box 16"/>
              <p:cNvSpPr txBox="1">
                <a:spLocks noChangeArrowheads="1"/>
              </p:cNvSpPr>
              <p:nvPr/>
            </p:nvSpPr>
            <p:spPr bwMode="auto">
              <a:xfrm>
                <a:off x="93" y="1115"/>
                <a:ext cx="337"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4225"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90</a:t>
                </a:r>
                <a:endParaRPr lang="en-US" baseline="50000"/>
              </a:p>
            </p:txBody>
          </p:sp>
          <p:sp>
            <p:nvSpPr>
              <p:cNvPr id="94226"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4227" name="Text Box 19"/>
              <p:cNvSpPr txBox="1">
                <a:spLocks noChangeArrowheads="1"/>
              </p:cNvSpPr>
              <p:nvPr/>
            </p:nvSpPr>
            <p:spPr bwMode="auto">
              <a:xfrm>
                <a:off x="93" y="3353"/>
                <a:ext cx="382"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4228" name="Text Box 20"/>
              <p:cNvSpPr txBox="1">
                <a:spLocks noChangeArrowheads="1"/>
              </p:cNvSpPr>
              <p:nvPr/>
            </p:nvSpPr>
            <p:spPr bwMode="auto">
              <a:xfrm>
                <a:off x="93" y="3722"/>
                <a:ext cx="382"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4229"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-90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4231"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4232"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4233"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4234"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4235"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4236"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4237"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4238"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4239"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4240"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4241"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4242"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4243"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4244"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4245"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4246"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4247"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4248"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19683"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4249" name="Line 41"/>
          <p:cNvSpPr>
            <a:spLocks noChangeShapeType="1"/>
          </p:cNvSpPr>
          <p:nvPr/>
        </p:nvSpPr>
        <p:spPr bwMode="auto">
          <a:xfrm flipH="1">
            <a:off x="2233613" y="2630488"/>
            <a:ext cx="8147050" cy="0"/>
          </a:xfrm>
          <a:prstGeom prst="line">
            <a:avLst/>
          </a:prstGeom>
          <a:noFill/>
          <a:ln w="28575">
            <a:solidFill>
              <a:schemeClr val="tx1"/>
            </a:solidFill>
            <a:round/>
            <a:headEnd/>
            <a:tailEnd/>
          </a:ln>
          <a:effectLst/>
        </p:spPr>
        <p:txBody>
          <a:bodyPr/>
          <a:lstStyle/>
          <a:p>
            <a:endParaRPr lang="en-US"/>
          </a:p>
        </p:txBody>
      </p:sp>
      <p:graphicFrame>
        <p:nvGraphicFramePr>
          <p:cNvPr id="94250" name="Object 42"/>
          <p:cNvGraphicFramePr>
            <a:graphicFrameLocks noChangeAspect="1"/>
          </p:cNvGraphicFramePr>
          <p:nvPr/>
        </p:nvGraphicFramePr>
        <p:xfrm>
          <a:off x="2749551" y="1498600"/>
          <a:ext cx="1128713" cy="1092200"/>
        </p:xfrm>
        <a:graphic>
          <a:graphicData uri="http://schemas.openxmlformats.org/presentationml/2006/ole">
            <mc:AlternateContent xmlns:mc="http://schemas.openxmlformats.org/markup-compatibility/2006">
              <mc:Choice xmlns:v="urn:schemas-microsoft-com:vml" Requires="v">
                <p:oleObj spid="_x0000_s19684" name="Equation" r:id="rId5" imgW="406080" imgH="393480" progId="Equation.3">
                  <p:embed/>
                </p:oleObj>
              </mc:Choice>
              <mc:Fallback>
                <p:oleObj name="Equation" r:id="rId5" imgW="4060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9551" y="1498600"/>
                        <a:ext cx="1128713" cy="1092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51" name="Object 43"/>
          <p:cNvGraphicFramePr>
            <a:graphicFrameLocks noChangeAspect="1"/>
          </p:cNvGraphicFramePr>
          <p:nvPr/>
        </p:nvGraphicFramePr>
        <p:xfrm>
          <a:off x="8189914" y="4956175"/>
          <a:ext cx="1455737" cy="1195388"/>
        </p:xfrm>
        <a:graphic>
          <a:graphicData uri="http://schemas.openxmlformats.org/presentationml/2006/ole">
            <mc:AlternateContent xmlns:mc="http://schemas.openxmlformats.org/markup-compatibility/2006">
              <mc:Choice xmlns:v="urn:schemas-microsoft-com:vml" Requires="v">
                <p:oleObj spid="_x0000_s19685" name="Equation" r:id="rId7" imgW="711000" imgH="583920" progId="Equation.3">
                  <p:embed/>
                </p:oleObj>
              </mc:Choice>
              <mc:Fallback>
                <p:oleObj name="Equation" r:id="rId7" imgW="711000" imgH="5839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9914" y="4956175"/>
                        <a:ext cx="1455737" cy="1195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 name="Group 49"/>
          <p:cNvGrpSpPr>
            <a:grpSpLocks/>
          </p:cNvGrpSpPr>
          <p:nvPr/>
        </p:nvGrpSpPr>
        <p:grpSpPr bwMode="auto">
          <a:xfrm>
            <a:off x="2054225" y="3800475"/>
            <a:ext cx="7958138" cy="1169988"/>
            <a:chOff x="334" y="2394"/>
            <a:chExt cx="5013" cy="737"/>
          </a:xfrm>
        </p:grpSpPr>
        <p:sp>
          <p:nvSpPr>
            <p:cNvPr id="94252" name="Line 44"/>
            <p:cNvSpPr>
              <a:spLocks noChangeShapeType="1"/>
            </p:cNvSpPr>
            <p:nvPr/>
          </p:nvSpPr>
          <p:spPr bwMode="auto">
            <a:xfrm flipH="1">
              <a:off x="334" y="2394"/>
              <a:ext cx="1933" cy="0"/>
            </a:xfrm>
            <a:prstGeom prst="line">
              <a:avLst/>
            </a:prstGeom>
            <a:noFill/>
            <a:ln w="28575">
              <a:solidFill>
                <a:schemeClr val="tx1"/>
              </a:solidFill>
              <a:round/>
              <a:headEnd/>
              <a:tailEnd/>
            </a:ln>
            <a:effectLst/>
          </p:spPr>
          <p:txBody>
            <a:bodyPr/>
            <a:lstStyle/>
            <a:p>
              <a:endParaRPr lang="en-US"/>
            </a:p>
          </p:txBody>
        </p:sp>
        <p:sp>
          <p:nvSpPr>
            <p:cNvPr id="94253" name="Line 45"/>
            <p:cNvSpPr>
              <a:spLocks noChangeShapeType="1"/>
            </p:cNvSpPr>
            <p:nvPr/>
          </p:nvSpPr>
          <p:spPr bwMode="auto">
            <a:xfrm flipH="1">
              <a:off x="3414" y="3131"/>
              <a:ext cx="1933" cy="0"/>
            </a:xfrm>
            <a:prstGeom prst="line">
              <a:avLst/>
            </a:prstGeom>
            <a:noFill/>
            <a:ln w="28575">
              <a:solidFill>
                <a:schemeClr val="tx1"/>
              </a:solidFill>
              <a:round/>
              <a:headEnd/>
              <a:tailEnd/>
            </a:ln>
            <a:effectLst/>
          </p:spPr>
          <p:txBody>
            <a:bodyPr/>
            <a:lstStyle/>
            <a:p>
              <a:endParaRPr lang="en-US"/>
            </a:p>
          </p:txBody>
        </p:sp>
        <p:sp>
          <p:nvSpPr>
            <p:cNvPr id="94255" name="Line 47"/>
            <p:cNvSpPr>
              <a:spLocks noChangeShapeType="1"/>
            </p:cNvSpPr>
            <p:nvPr/>
          </p:nvSpPr>
          <p:spPr bwMode="auto">
            <a:xfrm>
              <a:off x="2267" y="2394"/>
              <a:ext cx="1147" cy="737"/>
            </a:xfrm>
            <a:prstGeom prst="line">
              <a:avLst/>
            </a:prstGeom>
            <a:noFill/>
            <a:ln w="28575">
              <a:solidFill>
                <a:schemeClr val="tx1"/>
              </a:solidFill>
              <a:round/>
              <a:headEnd/>
              <a:tailEnd/>
            </a:ln>
            <a:effectLst/>
          </p:spPr>
          <p:txBody>
            <a:bodyPr/>
            <a:lstStyle/>
            <a:p>
              <a:endParaRPr lang="en-US"/>
            </a:p>
          </p:txBody>
        </p:sp>
      </p:grpSp>
      <p:grpSp>
        <p:nvGrpSpPr>
          <p:cNvPr id="6" name="Group 50"/>
          <p:cNvGrpSpPr>
            <a:grpSpLocks/>
          </p:cNvGrpSpPr>
          <p:nvPr/>
        </p:nvGrpSpPr>
        <p:grpSpPr bwMode="auto">
          <a:xfrm>
            <a:off x="2452689" y="4389439"/>
            <a:ext cx="4478337" cy="581025"/>
            <a:chOff x="585" y="2765"/>
            <a:chExt cx="2821" cy="366"/>
          </a:xfrm>
        </p:grpSpPr>
        <p:sp>
          <p:nvSpPr>
            <p:cNvPr id="94254" name="Line 46"/>
            <p:cNvSpPr>
              <a:spLocks noChangeShapeType="1"/>
            </p:cNvSpPr>
            <p:nvPr/>
          </p:nvSpPr>
          <p:spPr bwMode="auto">
            <a:xfrm>
              <a:off x="585" y="3131"/>
              <a:ext cx="2821" cy="0"/>
            </a:xfrm>
            <a:prstGeom prst="line">
              <a:avLst/>
            </a:prstGeom>
            <a:noFill/>
            <a:ln w="9525">
              <a:solidFill>
                <a:schemeClr val="tx1"/>
              </a:solidFill>
              <a:prstDash val="dashDot"/>
              <a:round/>
              <a:headEnd/>
              <a:tailEnd/>
            </a:ln>
            <a:effectLst/>
          </p:spPr>
          <p:txBody>
            <a:bodyPr/>
            <a:lstStyle/>
            <a:p>
              <a:endParaRPr lang="en-US"/>
            </a:p>
          </p:txBody>
        </p:sp>
        <p:sp>
          <p:nvSpPr>
            <p:cNvPr id="94256" name="Line 48"/>
            <p:cNvSpPr>
              <a:spLocks noChangeShapeType="1"/>
            </p:cNvSpPr>
            <p:nvPr/>
          </p:nvSpPr>
          <p:spPr bwMode="auto">
            <a:xfrm>
              <a:off x="593" y="2765"/>
              <a:ext cx="2244" cy="0"/>
            </a:xfrm>
            <a:prstGeom prst="line">
              <a:avLst/>
            </a:prstGeom>
            <a:noFill/>
            <a:ln w="9525">
              <a:solidFill>
                <a:schemeClr val="tx1"/>
              </a:solidFill>
              <a:prstDash val="dashDot"/>
              <a:round/>
              <a:headEnd/>
              <a:tailEnd/>
            </a:ln>
            <a:effectLst/>
          </p:spPr>
          <p:txBody>
            <a:bodyPr/>
            <a:lstStyle/>
            <a:p>
              <a:endParaRPr lang="en-US"/>
            </a:p>
          </p:txBody>
        </p:sp>
      </p:grpSp>
      <p:grpSp>
        <p:nvGrpSpPr>
          <p:cNvPr id="7" name="Group 52"/>
          <p:cNvGrpSpPr>
            <a:grpSpLocks/>
          </p:cNvGrpSpPr>
          <p:nvPr/>
        </p:nvGrpSpPr>
        <p:grpSpPr bwMode="auto">
          <a:xfrm>
            <a:off x="2063750" y="2628900"/>
            <a:ext cx="7958138" cy="1169988"/>
            <a:chOff x="334" y="2394"/>
            <a:chExt cx="5013" cy="737"/>
          </a:xfrm>
        </p:grpSpPr>
        <p:sp>
          <p:nvSpPr>
            <p:cNvPr id="94261" name="Line 53"/>
            <p:cNvSpPr>
              <a:spLocks noChangeShapeType="1"/>
            </p:cNvSpPr>
            <p:nvPr/>
          </p:nvSpPr>
          <p:spPr bwMode="auto">
            <a:xfrm flipH="1">
              <a:off x="334" y="2394"/>
              <a:ext cx="1933" cy="0"/>
            </a:xfrm>
            <a:prstGeom prst="line">
              <a:avLst/>
            </a:prstGeom>
            <a:noFill/>
            <a:ln w="38100">
              <a:solidFill>
                <a:schemeClr val="accent1"/>
              </a:solidFill>
              <a:round/>
              <a:headEnd/>
              <a:tailEnd/>
            </a:ln>
            <a:effectLst/>
          </p:spPr>
          <p:txBody>
            <a:bodyPr/>
            <a:lstStyle/>
            <a:p>
              <a:endParaRPr lang="en-US"/>
            </a:p>
          </p:txBody>
        </p:sp>
        <p:sp>
          <p:nvSpPr>
            <p:cNvPr id="94262" name="Line 54"/>
            <p:cNvSpPr>
              <a:spLocks noChangeShapeType="1"/>
            </p:cNvSpPr>
            <p:nvPr/>
          </p:nvSpPr>
          <p:spPr bwMode="auto">
            <a:xfrm flipH="1">
              <a:off x="3414" y="3131"/>
              <a:ext cx="1933" cy="0"/>
            </a:xfrm>
            <a:prstGeom prst="line">
              <a:avLst/>
            </a:prstGeom>
            <a:noFill/>
            <a:ln w="38100">
              <a:solidFill>
                <a:schemeClr val="accent1"/>
              </a:solidFill>
              <a:round/>
              <a:headEnd/>
              <a:tailEnd/>
            </a:ln>
            <a:effectLst/>
          </p:spPr>
          <p:txBody>
            <a:bodyPr/>
            <a:lstStyle/>
            <a:p>
              <a:endParaRPr lang="en-US"/>
            </a:p>
          </p:txBody>
        </p:sp>
        <p:sp>
          <p:nvSpPr>
            <p:cNvPr id="94263" name="Line 55"/>
            <p:cNvSpPr>
              <a:spLocks noChangeShapeType="1"/>
            </p:cNvSpPr>
            <p:nvPr/>
          </p:nvSpPr>
          <p:spPr bwMode="auto">
            <a:xfrm>
              <a:off x="2267" y="2394"/>
              <a:ext cx="1147" cy="737"/>
            </a:xfrm>
            <a:prstGeom prst="line">
              <a:avLst/>
            </a:prstGeom>
            <a:noFill/>
            <a:ln w="38100">
              <a:solidFill>
                <a:schemeClr val="accent1"/>
              </a:solidFill>
              <a:round/>
              <a:headEnd/>
              <a:tailEnd/>
            </a:ln>
            <a:effectLst/>
          </p:spPr>
          <p:txBody>
            <a:bodyPr/>
            <a:lstStyle/>
            <a:p>
              <a:endParaRPr lang="en-US"/>
            </a:p>
          </p:txBody>
        </p:sp>
      </p:grpSp>
      <p:sp>
        <p:nvSpPr>
          <p:cNvPr id="94264" name="Line 56"/>
          <p:cNvSpPr>
            <a:spLocks noChangeShapeType="1"/>
          </p:cNvSpPr>
          <p:nvPr/>
        </p:nvSpPr>
        <p:spPr bwMode="auto">
          <a:xfrm flipV="1">
            <a:off x="5122863" y="2628900"/>
            <a:ext cx="0" cy="1100138"/>
          </a:xfrm>
          <a:prstGeom prst="line">
            <a:avLst/>
          </a:prstGeom>
          <a:noFill/>
          <a:ln w="9525">
            <a:solidFill>
              <a:schemeClr val="tx1"/>
            </a:solidFill>
            <a:prstDash val="dashDot"/>
            <a:round/>
            <a:headEnd/>
            <a:tailEnd/>
          </a:ln>
          <a:effectLst/>
        </p:spPr>
        <p:txBody>
          <a:bodyPr/>
          <a:lstStyle/>
          <a:p>
            <a:endParaRPr lang="en-US"/>
          </a:p>
        </p:txBody>
      </p:sp>
    </p:spTree>
    <p:extLst>
      <p:ext uri="{BB962C8B-B14F-4D97-AF65-F5344CB8AC3E}">
        <p14:creationId xmlns:p14="http://schemas.microsoft.com/office/powerpoint/2010/main" val="74034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4249"/>
                                        </p:tgtEl>
                                        <p:attrNameLst>
                                          <p:attrName>style.visibility</p:attrName>
                                        </p:attrNameLst>
                                      </p:cBhvr>
                                      <p:to>
                                        <p:strVal val="visible"/>
                                      </p:to>
                                    </p:set>
                                    <p:anim calcmode="lin" valueType="num">
                                      <p:cBhvr additive="base">
                                        <p:cTn id="11" dur="500" fill="hold"/>
                                        <p:tgtEl>
                                          <p:spTgt spid="94249"/>
                                        </p:tgtEl>
                                        <p:attrNameLst>
                                          <p:attrName>ppt_x</p:attrName>
                                        </p:attrNameLst>
                                      </p:cBhvr>
                                      <p:tavLst>
                                        <p:tav tm="0">
                                          <p:val>
                                            <p:strVal val="#ppt_x"/>
                                          </p:val>
                                        </p:tav>
                                        <p:tav tm="100000">
                                          <p:val>
                                            <p:strVal val="#ppt_x"/>
                                          </p:val>
                                        </p:tav>
                                      </p:tavLst>
                                    </p:anim>
                                    <p:anim calcmode="lin" valueType="num">
                                      <p:cBhvr additive="base">
                                        <p:cTn id="12" dur="500" fill="hold"/>
                                        <p:tgtEl>
                                          <p:spTgt spid="9424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42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42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2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fill="hold"/>
                                        <p:tgtEl>
                                          <p:spTgt spid="7"/>
                                        </p:tgtEl>
                                        <p:attrNameLst>
                                          <p:attrName>ppt_x</p:attrName>
                                        </p:attrNameLst>
                                      </p:cBhvr>
                                      <p:tavLst>
                                        <p:tav tm="0">
                                          <p:val>
                                            <p:strVal val="#ppt_x"/>
                                          </p:val>
                                        </p:tav>
                                        <p:tav tm="100000">
                                          <p:val>
                                            <p:strVal val="#ppt_x"/>
                                          </p:val>
                                        </p:tav>
                                      </p:tavLst>
                                    </p:anim>
                                    <p:anim calcmode="lin" valueType="num">
                                      <p:cBhvr additive="base">
                                        <p:cTn id="4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424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425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425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49" grpId="0" animBg="1"/>
      <p:bldP spid="94249" grpId="1" animBg="1"/>
      <p:bldP spid="9426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2"/>
          <p:cNvSpPr>
            <a:spLocks noGrp="1" noChangeArrowheads="1"/>
          </p:cNvSpPr>
          <p:nvPr>
            <p:ph type="title"/>
          </p:nvPr>
        </p:nvSpPr>
        <p:spPr/>
        <p:txBody>
          <a:bodyPr/>
          <a:lstStyle/>
          <a:p>
            <a:r>
              <a:rPr lang="en-US"/>
              <a:t>Magnitude Bode Plot: Add 2</a:t>
            </a:r>
            <a:r>
              <a:rPr lang="en-US" baseline="30000"/>
              <a:t>nd</a:t>
            </a:r>
            <a:r>
              <a:rPr lang="en-US"/>
              <a:t> Zero</a:t>
            </a:r>
          </a:p>
        </p:txBody>
      </p:sp>
      <p:grpSp>
        <p:nvGrpSpPr>
          <p:cNvPr id="2" name="Group 3"/>
          <p:cNvGrpSpPr>
            <a:grpSpLocks/>
          </p:cNvGrpSpPr>
          <p:nvPr/>
        </p:nvGrpSpPr>
        <p:grpSpPr bwMode="auto">
          <a:xfrm>
            <a:off x="1671639" y="1089025"/>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5237"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5238"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5239"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5240"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5241"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5242"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5243"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5244"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5245"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5246" name="Text Box 14"/>
              <p:cNvSpPr txBox="1">
                <a:spLocks noChangeArrowheads="1"/>
              </p:cNvSpPr>
              <p:nvPr/>
            </p:nvSpPr>
            <p:spPr bwMode="auto">
              <a:xfrm>
                <a:off x="93" y="774"/>
                <a:ext cx="264"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5247"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5248" name="Text Box 16"/>
              <p:cNvSpPr txBox="1">
                <a:spLocks noChangeArrowheads="1"/>
              </p:cNvSpPr>
              <p:nvPr/>
            </p:nvSpPr>
            <p:spPr bwMode="auto">
              <a:xfrm>
                <a:off x="93" y="1115"/>
                <a:ext cx="264"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5249"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40</a:t>
                </a:r>
                <a:endParaRPr lang="en-US" baseline="50000"/>
              </a:p>
            </p:txBody>
          </p:sp>
          <p:sp>
            <p:nvSpPr>
              <p:cNvPr id="95250"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5251" name="Text Box 19"/>
              <p:cNvSpPr txBox="1">
                <a:spLocks noChangeArrowheads="1"/>
              </p:cNvSpPr>
              <p:nvPr/>
            </p:nvSpPr>
            <p:spPr bwMode="auto">
              <a:xfrm>
                <a:off x="93" y="3353"/>
                <a:ext cx="308"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5252" name="Text Box 20"/>
              <p:cNvSpPr txBox="1">
                <a:spLocks noChangeArrowheads="1"/>
              </p:cNvSpPr>
              <p:nvPr/>
            </p:nvSpPr>
            <p:spPr bwMode="auto">
              <a:xfrm>
                <a:off x="93" y="3722"/>
                <a:ext cx="308"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5253"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-40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5255"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5256"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5257"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5258"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5259"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5260"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5261"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5262"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5263"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5264"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5265"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5266"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5267"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5268"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5269"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5270"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5271"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5272"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20707"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5275" name="Line 43"/>
          <p:cNvSpPr>
            <a:spLocks noChangeShapeType="1"/>
          </p:cNvSpPr>
          <p:nvPr/>
        </p:nvSpPr>
        <p:spPr bwMode="auto">
          <a:xfrm>
            <a:off x="2386013" y="3167063"/>
            <a:ext cx="2597150" cy="0"/>
          </a:xfrm>
          <a:prstGeom prst="line">
            <a:avLst/>
          </a:prstGeom>
          <a:noFill/>
          <a:ln w="9525">
            <a:solidFill>
              <a:schemeClr val="tx1"/>
            </a:solidFill>
            <a:prstDash val="dashDot"/>
            <a:round/>
            <a:headEnd/>
            <a:tailEnd/>
          </a:ln>
          <a:effectLst/>
        </p:spPr>
        <p:txBody>
          <a:bodyPr/>
          <a:lstStyle/>
          <a:p>
            <a:endParaRPr lang="en-US"/>
          </a:p>
        </p:txBody>
      </p:sp>
      <p:sp>
        <p:nvSpPr>
          <p:cNvPr id="95277" name="Line 45"/>
          <p:cNvSpPr>
            <a:spLocks noChangeShapeType="1"/>
          </p:cNvSpPr>
          <p:nvPr/>
        </p:nvSpPr>
        <p:spPr bwMode="auto">
          <a:xfrm flipV="1">
            <a:off x="2386014" y="2582863"/>
            <a:ext cx="3502025" cy="6350"/>
          </a:xfrm>
          <a:prstGeom prst="line">
            <a:avLst/>
          </a:prstGeom>
          <a:noFill/>
          <a:ln w="9525">
            <a:solidFill>
              <a:schemeClr val="tx1"/>
            </a:solidFill>
            <a:prstDash val="dashDot"/>
            <a:round/>
            <a:headEnd/>
            <a:tailEnd/>
          </a:ln>
          <a:effectLst/>
        </p:spPr>
        <p:txBody>
          <a:bodyPr/>
          <a:lstStyle/>
          <a:p>
            <a:endParaRPr lang="en-US"/>
          </a:p>
        </p:txBody>
      </p:sp>
      <p:sp>
        <p:nvSpPr>
          <p:cNvPr id="95278" name="Line 46"/>
          <p:cNvSpPr>
            <a:spLocks noChangeShapeType="1"/>
          </p:cNvSpPr>
          <p:nvPr/>
        </p:nvSpPr>
        <p:spPr bwMode="auto">
          <a:xfrm flipV="1">
            <a:off x="5888038" y="2582864"/>
            <a:ext cx="0" cy="1169987"/>
          </a:xfrm>
          <a:prstGeom prst="line">
            <a:avLst/>
          </a:prstGeom>
          <a:noFill/>
          <a:ln w="9525">
            <a:solidFill>
              <a:schemeClr val="tx1"/>
            </a:solidFill>
            <a:prstDash val="dashDot"/>
            <a:round/>
            <a:headEnd/>
            <a:tailEnd/>
          </a:ln>
          <a:effectLst/>
        </p:spPr>
        <p:txBody>
          <a:bodyPr/>
          <a:lstStyle/>
          <a:p>
            <a:endParaRPr lang="en-US"/>
          </a:p>
        </p:txBody>
      </p:sp>
      <p:sp>
        <p:nvSpPr>
          <p:cNvPr id="95279" name="Line 47"/>
          <p:cNvSpPr>
            <a:spLocks noChangeShapeType="1"/>
          </p:cNvSpPr>
          <p:nvPr/>
        </p:nvSpPr>
        <p:spPr bwMode="auto">
          <a:xfrm flipV="1">
            <a:off x="4983163" y="3167064"/>
            <a:ext cx="0" cy="592137"/>
          </a:xfrm>
          <a:prstGeom prst="line">
            <a:avLst/>
          </a:prstGeom>
          <a:noFill/>
          <a:ln w="9525">
            <a:solidFill>
              <a:schemeClr val="tx1"/>
            </a:solidFill>
            <a:prstDash val="dashDot"/>
            <a:round/>
            <a:headEnd/>
            <a:tailEnd/>
          </a:ln>
          <a:effectLst/>
        </p:spPr>
        <p:txBody>
          <a:bodyPr/>
          <a:lstStyle/>
          <a:p>
            <a:endParaRPr lang="en-US"/>
          </a:p>
        </p:txBody>
      </p:sp>
      <p:grpSp>
        <p:nvGrpSpPr>
          <p:cNvPr id="5" name="Group 64"/>
          <p:cNvGrpSpPr>
            <a:grpSpLocks/>
          </p:cNvGrpSpPr>
          <p:nvPr/>
        </p:nvGrpSpPr>
        <p:grpSpPr bwMode="auto">
          <a:xfrm>
            <a:off x="2109788" y="1311276"/>
            <a:ext cx="8450262" cy="2447925"/>
            <a:chOff x="369" y="826"/>
            <a:chExt cx="5323" cy="1542"/>
          </a:xfrm>
        </p:grpSpPr>
        <p:sp>
          <p:nvSpPr>
            <p:cNvPr id="95280" name="Line 48"/>
            <p:cNvSpPr>
              <a:spLocks noChangeShapeType="1"/>
            </p:cNvSpPr>
            <p:nvPr/>
          </p:nvSpPr>
          <p:spPr bwMode="auto">
            <a:xfrm flipV="1">
              <a:off x="369" y="2368"/>
              <a:ext cx="2940" cy="0"/>
            </a:xfrm>
            <a:prstGeom prst="line">
              <a:avLst/>
            </a:prstGeom>
            <a:noFill/>
            <a:ln w="28575">
              <a:solidFill>
                <a:schemeClr val="tx1"/>
              </a:solidFill>
              <a:round/>
              <a:headEnd/>
              <a:tailEnd/>
            </a:ln>
            <a:effectLst/>
          </p:spPr>
          <p:txBody>
            <a:bodyPr/>
            <a:lstStyle/>
            <a:p>
              <a:endParaRPr lang="en-US"/>
            </a:p>
          </p:txBody>
        </p:sp>
        <p:sp>
          <p:nvSpPr>
            <p:cNvPr id="95281" name="Line 49"/>
            <p:cNvSpPr>
              <a:spLocks noChangeShapeType="1"/>
            </p:cNvSpPr>
            <p:nvPr/>
          </p:nvSpPr>
          <p:spPr bwMode="auto">
            <a:xfrm flipH="1">
              <a:off x="3309" y="826"/>
              <a:ext cx="2383" cy="1541"/>
            </a:xfrm>
            <a:prstGeom prst="line">
              <a:avLst/>
            </a:prstGeom>
            <a:noFill/>
            <a:ln w="28575">
              <a:solidFill>
                <a:schemeClr val="tx1"/>
              </a:solidFill>
              <a:round/>
              <a:headEnd/>
              <a:tailEnd/>
            </a:ln>
            <a:effectLst/>
          </p:spPr>
          <p:txBody>
            <a:bodyPr/>
            <a:lstStyle/>
            <a:p>
              <a:endParaRPr lang="en-US"/>
            </a:p>
          </p:txBody>
        </p:sp>
      </p:grpSp>
      <p:sp>
        <p:nvSpPr>
          <p:cNvPr id="95282" name="Line 50"/>
          <p:cNvSpPr>
            <a:spLocks noChangeShapeType="1"/>
          </p:cNvSpPr>
          <p:nvPr/>
        </p:nvSpPr>
        <p:spPr bwMode="auto">
          <a:xfrm flipV="1">
            <a:off x="6780213" y="2603501"/>
            <a:ext cx="0" cy="1077913"/>
          </a:xfrm>
          <a:prstGeom prst="line">
            <a:avLst/>
          </a:prstGeom>
          <a:noFill/>
          <a:ln w="9525">
            <a:solidFill>
              <a:schemeClr val="tx1"/>
            </a:solidFill>
            <a:prstDash val="dashDot"/>
            <a:round/>
            <a:headEnd/>
            <a:tailEnd/>
          </a:ln>
          <a:effectLst/>
        </p:spPr>
        <p:txBody>
          <a:bodyPr/>
          <a:lstStyle/>
          <a:p>
            <a:endParaRPr lang="en-US"/>
          </a:p>
        </p:txBody>
      </p:sp>
      <p:graphicFrame>
        <p:nvGraphicFramePr>
          <p:cNvPr id="95285" name="Object 53"/>
          <p:cNvGraphicFramePr>
            <a:graphicFrameLocks noChangeAspect="1"/>
          </p:cNvGraphicFramePr>
          <p:nvPr/>
        </p:nvGraphicFramePr>
        <p:xfrm>
          <a:off x="8791575" y="1311275"/>
          <a:ext cx="1428750" cy="909638"/>
        </p:xfrm>
        <a:graphic>
          <a:graphicData uri="http://schemas.openxmlformats.org/presentationml/2006/ole">
            <mc:AlternateContent xmlns:mc="http://schemas.openxmlformats.org/markup-compatibility/2006">
              <mc:Choice xmlns:v="urn:schemas-microsoft-com:vml" Requires="v">
                <p:oleObj spid="_x0000_s20708" name="Equation" r:id="rId5" imgW="698400" imgH="444240" progId="Equation.3">
                  <p:embed/>
                </p:oleObj>
              </mc:Choice>
              <mc:Fallback>
                <p:oleObj name="Equation" r:id="rId5" imgW="69840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575" y="1311275"/>
                        <a:ext cx="142875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4"/>
          <p:cNvGrpSpPr>
            <a:grpSpLocks/>
          </p:cNvGrpSpPr>
          <p:nvPr/>
        </p:nvGrpSpPr>
        <p:grpSpPr bwMode="auto">
          <a:xfrm>
            <a:off x="1671638" y="2600325"/>
            <a:ext cx="8178800" cy="2719388"/>
            <a:chOff x="93" y="1631"/>
            <a:chExt cx="5152" cy="1713"/>
          </a:xfrm>
        </p:grpSpPr>
        <p:sp>
          <p:nvSpPr>
            <p:cNvPr id="95287" name="Line 55"/>
            <p:cNvSpPr>
              <a:spLocks noChangeShapeType="1"/>
            </p:cNvSpPr>
            <p:nvPr/>
          </p:nvSpPr>
          <p:spPr bwMode="auto">
            <a:xfrm flipV="1">
              <a:off x="93" y="1631"/>
              <a:ext cx="2656" cy="1713"/>
            </a:xfrm>
            <a:prstGeom prst="line">
              <a:avLst/>
            </a:prstGeom>
            <a:noFill/>
            <a:ln w="38100">
              <a:solidFill>
                <a:srgbClr val="00CC00"/>
              </a:solidFill>
              <a:round/>
              <a:headEnd/>
              <a:tailEnd/>
            </a:ln>
            <a:effectLst/>
          </p:spPr>
          <p:txBody>
            <a:bodyPr/>
            <a:lstStyle/>
            <a:p>
              <a:endParaRPr lang="en-US"/>
            </a:p>
          </p:txBody>
        </p:sp>
        <p:sp>
          <p:nvSpPr>
            <p:cNvPr id="95288" name="Line 56"/>
            <p:cNvSpPr>
              <a:spLocks noChangeShapeType="1"/>
            </p:cNvSpPr>
            <p:nvPr/>
          </p:nvSpPr>
          <p:spPr bwMode="auto">
            <a:xfrm>
              <a:off x="2749" y="1631"/>
              <a:ext cx="2496" cy="0"/>
            </a:xfrm>
            <a:prstGeom prst="line">
              <a:avLst/>
            </a:prstGeom>
            <a:noFill/>
            <a:ln w="38100">
              <a:solidFill>
                <a:srgbClr val="00CC00"/>
              </a:solidFill>
              <a:round/>
              <a:headEnd/>
              <a:tailEnd/>
            </a:ln>
            <a:effectLst/>
          </p:spPr>
          <p:txBody>
            <a:bodyPr/>
            <a:lstStyle/>
            <a:p>
              <a:endParaRPr lang="en-US"/>
            </a:p>
          </p:txBody>
        </p:sp>
      </p:grpSp>
      <p:graphicFrame>
        <p:nvGraphicFramePr>
          <p:cNvPr id="95289" name="Object 57"/>
          <p:cNvGraphicFramePr>
            <a:graphicFrameLocks noChangeAspect="1"/>
          </p:cNvGraphicFramePr>
          <p:nvPr/>
        </p:nvGraphicFramePr>
        <p:xfrm>
          <a:off x="2786064" y="1228725"/>
          <a:ext cx="2058987" cy="431800"/>
        </p:xfrm>
        <a:graphic>
          <a:graphicData uri="http://schemas.openxmlformats.org/presentationml/2006/ole">
            <mc:AlternateContent xmlns:mc="http://schemas.openxmlformats.org/markup-compatibility/2006">
              <mc:Choice xmlns:v="urn:schemas-microsoft-com:vml" Requires="v">
                <p:oleObj spid="_x0000_s20709" name="Equation" r:id="rId7" imgW="1028520" imgH="215640" progId="Equation.3">
                  <p:embed/>
                </p:oleObj>
              </mc:Choice>
              <mc:Fallback>
                <p:oleObj name="Equation" r:id="rId7" imgW="10285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6064" y="1228725"/>
                        <a:ext cx="2058987"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3"/>
          <p:cNvGrpSpPr>
            <a:grpSpLocks/>
          </p:cNvGrpSpPr>
          <p:nvPr/>
        </p:nvGrpSpPr>
        <p:grpSpPr bwMode="auto">
          <a:xfrm>
            <a:off x="1671638" y="1598614"/>
            <a:ext cx="6667500" cy="3724275"/>
            <a:chOff x="93" y="1007"/>
            <a:chExt cx="4200" cy="2346"/>
          </a:xfrm>
        </p:grpSpPr>
        <p:sp>
          <p:nvSpPr>
            <p:cNvPr id="95292" name="Line 60"/>
            <p:cNvSpPr>
              <a:spLocks noChangeShapeType="1"/>
            </p:cNvSpPr>
            <p:nvPr/>
          </p:nvSpPr>
          <p:spPr bwMode="auto">
            <a:xfrm flipV="1">
              <a:off x="93" y="1640"/>
              <a:ext cx="2656" cy="1713"/>
            </a:xfrm>
            <a:prstGeom prst="line">
              <a:avLst/>
            </a:prstGeom>
            <a:noFill/>
            <a:ln w="38100">
              <a:solidFill>
                <a:schemeClr val="accent1"/>
              </a:solidFill>
              <a:round/>
              <a:headEnd/>
              <a:tailEnd/>
            </a:ln>
            <a:effectLst/>
          </p:spPr>
          <p:txBody>
            <a:bodyPr/>
            <a:lstStyle/>
            <a:p>
              <a:endParaRPr lang="en-US"/>
            </a:p>
          </p:txBody>
        </p:sp>
        <p:sp>
          <p:nvSpPr>
            <p:cNvPr id="95293" name="Line 61"/>
            <p:cNvSpPr>
              <a:spLocks noChangeShapeType="1"/>
            </p:cNvSpPr>
            <p:nvPr/>
          </p:nvSpPr>
          <p:spPr bwMode="auto">
            <a:xfrm>
              <a:off x="2749" y="1640"/>
              <a:ext cx="569" cy="0"/>
            </a:xfrm>
            <a:prstGeom prst="line">
              <a:avLst/>
            </a:prstGeom>
            <a:noFill/>
            <a:ln w="38100">
              <a:solidFill>
                <a:schemeClr val="accent1"/>
              </a:solidFill>
              <a:round/>
              <a:headEnd/>
              <a:tailEnd/>
            </a:ln>
            <a:effectLst/>
          </p:spPr>
          <p:txBody>
            <a:bodyPr/>
            <a:lstStyle/>
            <a:p>
              <a:endParaRPr lang="en-US"/>
            </a:p>
          </p:txBody>
        </p:sp>
        <p:sp>
          <p:nvSpPr>
            <p:cNvPr id="95294" name="Line 62"/>
            <p:cNvSpPr>
              <a:spLocks noChangeShapeType="1"/>
            </p:cNvSpPr>
            <p:nvPr/>
          </p:nvSpPr>
          <p:spPr bwMode="auto">
            <a:xfrm flipH="1">
              <a:off x="3318" y="1007"/>
              <a:ext cx="975" cy="630"/>
            </a:xfrm>
            <a:prstGeom prst="line">
              <a:avLst/>
            </a:prstGeom>
            <a:noFill/>
            <a:ln w="38100">
              <a:solidFill>
                <a:schemeClr val="accent1"/>
              </a:solidFill>
              <a:round/>
              <a:headEnd/>
              <a:tailEnd/>
            </a:ln>
            <a:effectLst/>
          </p:spPr>
          <p:txBody>
            <a:bodyPr/>
            <a:lstStyle/>
            <a:p>
              <a:endParaRPr lang="en-US"/>
            </a:p>
          </p:txBody>
        </p:sp>
      </p:grpSp>
    </p:spTree>
    <p:extLst>
      <p:ext uri="{BB962C8B-B14F-4D97-AF65-F5344CB8AC3E}">
        <p14:creationId xmlns:p14="http://schemas.microsoft.com/office/powerpoint/2010/main" val="303145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2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8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527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2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2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52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528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 calcmode="lin" valueType="num">
                                      <p:cBhvr additive="base">
                                        <p:cTn id="45" dur="500" fill="hold"/>
                                        <p:tgtEl>
                                          <p:spTgt spid="7"/>
                                        </p:tgtEl>
                                        <p:attrNameLst>
                                          <p:attrName>ppt_x</p:attrName>
                                        </p:attrNameLst>
                                      </p:cBhvr>
                                      <p:tavLst>
                                        <p:tav tm="0">
                                          <p:val>
                                            <p:strVal val="#ppt_x"/>
                                          </p:val>
                                        </p:tav>
                                        <p:tav tm="100000">
                                          <p:val>
                                            <p:strVal val="#ppt_x"/>
                                          </p:val>
                                        </p:tav>
                                      </p:tavLst>
                                    </p:anim>
                                    <p:anim calcmode="lin" valueType="num">
                                      <p:cBhvr additive="base">
                                        <p:cTn id="4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5"/>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952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75" grpId="0" animBg="1"/>
      <p:bldP spid="95277" grpId="0" animBg="1"/>
      <p:bldP spid="95278" grpId="0" animBg="1"/>
      <p:bldP spid="95279" grpId="0" animBg="1"/>
      <p:bldP spid="9528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AutoShape 2"/>
          <p:cNvSpPr>
            <a:spLocks noGrp="1" noChangeArrowheads="1"/>
          </p:cNvSpPr>
          <p:nvPr>
            <p:ph type="title"/>
          </p:nvPr>
        </p:nvSpPr>
        <p:spPr/>
        <p:txBody>
          <a:bodyPr/>
          <a:lstStyle/>
          <a:p>
            <a:r>
              <a:rPr lang="en-US"/>
              <a:t>Phase Bode Plot: Add 2</a:t>
            </a:r>
            <a:r>
              <a:rPr lang="en-US" baseline="30000"/>
              <a:t>nd</a:t>
            </a:r>
            <a:r>
              <a:rPr lang="en-US"/>
              <a:t> Zero</a:t>
            </a:r>
          </a:p>
        </p:txBody>
      </p:sp>
      <p:grpSp>
        <p:nvGrpSpPr>
          <p:cNvPr id="2" name="Group 3"/>
          <p:cNvGrpSpPr>
            <a:grpSpLocks/>
          </p:cNvGrpSpPr>
          <p:nvPr/>
        </p:nvGrpSpPr>
        <p:grpSpPr bwMode="auto">
          <a:xfrm>
            <a:off x="1811339" y="1136650"/>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6261"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6262"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6263"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6264"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6265"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6266"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6267"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6268"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6269"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6270" name="Text Box 14"/>
              <p:cNvSpPr txBox="1">
                <a:spLocks noChangeArrowheads="1"/>
              </p:cNvSpPr>
              <p:nvPr/>
            </p:nvSpPr>
            <p:spPr bwMode="auto">
              <a:xfrm>
                <a:off x="93" y="774"/>
                <a:ext cx="337"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6271"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6272" name="Text Box 16"/>
              <p:cNvSpPr txBox="1">
                <a:spLocks noChangeArrowheads="1"/>
              </p:cNvSpPr>
              <p:nvPr/>
            </p:nvSpPr>
            <p:spPr bwMode="auto">
              <a:xfrm>
                <a:off x="93" y="1115"/>
                <a:ext cx="337"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6273"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90</a:t>
                </a:r>
                <a:endParaRPr lang="en-US" baseline="50000"/>
              </a:p>
            </p:txBody>
          </p:sp>
          <p:sp>
            <p:nvSpPr>
              <p:cNvPr id="96274"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6275" name="Text Box 19"/>
              <p:cNvSpPr txBox="1">
                <a:spLocks noChangeArrowheads="1"/>
              </p:cNvSpPr>
              <p:nvPr/>
            </p:nvSpPr>
            <p:spPr bwMode="auto">
              <a:xfrm>
                <a:off x="93" y="3353"/>
                <a:ext cx="382"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6276" name="Text Box 20"/>
              <p:cNvSpPr txBox="1">
                <a:spLocks noChangeArrowheads="1"/>
              </p:cNvSpPr>
              <p:nvPr/>
            </p:nvSpPr>
            <p:spPr bwMode="auto">
              <a:xfrm>
                <a:off x="93" y="3722"/>
                <a:ext cx="382"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6277"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-90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6279"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6280"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6281"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6282"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6283"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6284"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6285"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6286"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6287"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6288"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6289"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6290"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6291"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6292"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6293"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6294"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6295"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6296"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21656"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6299" name="Object 43"/>
          <p:cNvGraphicFramePr>
            <a:graphicFrameLocks noChangeAspect="1"/>
          </p:cNvGraphicFramePr>
          <p:nvPr/>
        </p:nvGraphicFramePr>
        <p:xfrm>
          <a:off x="8478838" y="1781176"/>
          <a:ext cx="1377950" cy="804863"/>
        </p:xfrm>
        <a:graphic>
          <a:graphicData uri="http://schemas.openxmlformats.org/presentationml/2006/ole">
            <mc:AlternateContent xmlns:mc="http://schemas.openxmlformats.org/markup-compatibility/2006">
              <mc:Choice xmlns:v="urn:schemas-microsoft-com:vml" Requires="v">
                <p:oleObj spid="_x0000_s21657" name="Equation" r:id="rId5" imgW="672840" imgH="393480" progId="Equation.3">
                  <p:embed/>
                </p:oleObj>
              </mc:Choice>
              <mc:Fallback>
                <p:oleObj name="Equation" r:id="rId5" imgW="67284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8838" y="1781176"/>
                        <a:ext cx="1377950" cy="804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306" name="Line 50"/>
          <p:cNvSpPr>
            <a:spLocks noChangeShapeType="1"/>
          </p:cNvSpPr>
          <p:nvPr/>
        </p:nvSpPr>
        <p:spPr bwMode="auto">
          <a:xfrm>
            <a:off x="2538413" y="3219450"/>
            <a:ext cx="4392612" cy="0"/>
          </a:xfrm>
          <a:prstGeom prst="line">
            <a:avLst/>
          </a:prstGeom>
          <a:noFill/>
          <a:ln w="9525">
            <a:solidFill>
              <a:schemeClr val="tx1"/>
            </a:solidFill>
            <a:prstDash val="dashDot"/>
            <a:round/>
            <a:headEnd/>
            <a:tailEnd/>
          </a:ln>
          <a:effectLst/>
        </p:spPr>
        <p:txBody>
          <a:bodyPr/>
          <a:lstStyle/>
          <a:p>
            <a:endParaRPr lang="en-US"/>
          </a:p>
        </p:txBody>
      </p:sp>
      <p:grpSp>
        <p:nvGrpSpPr>
          <p:cNvPr id="5" name="Group 51"/>
          <p:cNvGrpSpPr>
            <a:grpSpLocks/>
          </p:cNvGrpSpPr>
          <p:nvPr/>
        </p:nvGrpSpPr>
        <p:grpSpPr bwMode="auto">
          <a:xfrm>
            <a:off x="2063750" y="2628900"/>
            <a:ext cx="7958138" cy="1169988"/>
            <a:chOff x="334" y="2394"/>
            <a:chExt cx="5013" cy="737"/>
          </a:xfrm>
        </p:grpSpPr>
        <p:sp>
          <p:nvSpPr>
            <p:cNvPr id="96308" name="Line 52"/>
            <p:cNvSpPr>
              <a:spLocks noChangeShapeType="1"/>
            </p:cNvSpPr>
            <p:nvPr/>
          </p:nvSpPr>
          <p:spPr bwMode="auto">
            <a:xfrm flipH="1">
              <a:off x="334" y="2394"/>
              <a:ext cx="1933" cy="0"/>
            </a:xfrm>
            <a:prstGeom prst="line">
              <a:avLst/>
            </a:prstGeom>
            <a:noFill/>
            <a:ln w="38100">
              <a:solidFill>
                <a:srgbClr val="00CC00"/>
              </a:solidFill>
              <a:round/>
              <a:headEnd/>
              <a:tailEnd/>
            </a:ln>
            <a:effectLst/>
          </p:spPr>
          <p:txBody>
            <a:bodyPr/>
            <a:lstStyle/>
            <a:p>
              <a:endParaRPr lang="en-US"/>
            </a:p>
          </p:txBody>
        </p:sp>
        <p:sp>
          <p:nvSpPr>
            <p:cNvPr id="96309" name="Line 53"/>
            <p:cNvSpPr>
              <a:spLocks noChangeShapeType="1"/>
            </p:cNvSpPr>
            <p:nvPr/>
          </p:nvSpPr>
          <p:spPr bwMode="auto">
            <a:xfrm flipH="1">
              <a:off x="3414" y="3131"/>
              <a:ext cx="1933" cy="0"/>
            </a:xfrm>
            <a:prstGeom prst="line">
              <a:avLst/>
            </a:prstGeom>
            <a:noFill/>
            <a:ln w="38100">
              <a:solidFill>
                <a:srgbClr val="00CC00"/>
              </a:solidFill>
              <a:round/>
              <a:headEnd/>
              <a:tailEnd/>
            </a:ln>
            <a:effectLst/>
          </p:spPr>
          <p:txBody>
            <a:bodyPr/>
            <a:lstStyle/>
            <a:p>
              <a:endParaRPr lang="en-US"/>
            </a:p>
          </p:txBody>
        </p:sp>
        <p:sp>
          <p:nvSpPr>
            <p:cNvPr id="96310" name="Line 54"/>
            <p:cNvSpPr>
              <a:spLocks noChangeShapeType="1"/>
            </p:cNvSpPr>
            <p:nvPr/>
          </p:nvSpPr>
          <p:spPr bwMode="auto">
            <a:xfrm>
              <a:off x="2267" y="2394"/>
              <a:ext cx="1147" cy="737"/>
            </a:xfrm>
            <a:prstGeom prst="line">
              <a:avLst/>
            </a:prstGeom>
            <a:noFill/>
            <a:ln w="38100">
              <a:solidFill>
                <a:srgbClr val="00CC00"/>
              </a:solidFill>
              <a:round/>
              <a:headEnd/>
              <a:tailEnd/>
            </a:ln>
            <a:effectLst/>
          </p:spPr>
          <p:txBody>
            <a:bodyPr/>
            <a:lstStyle/>
            <a:p>
              <a:endParaRPr lang="en-US"/>
            </a:p>
          </p:txBody>
        </p:sp>
      </p:grpSp>
      <p:sp>
        <p:nvSpPr>
          <p:cNvPr id="96311" name="Line 55"/>
          <p:cNvSpPr>
            <a:spLocks noChangeShapeType="1"/>
          </p:cNvSpPr>
          <p:nvPr/>
        </p:nvSpPr>
        <p:spPr bwMode="auto">
          <a:xfrm flipV="1">
            <a:off x="6924675" y="3219450"/>
            <a:ext cx="0" cy="509588"/>
          </a:xfrm>
          <a:prstGeom prst="line">
            <a:avLst/>
          </a:prstGeom>
          <a:noFill/>
          <a:ln w="9525">
            <a:solidFill>
              <a:schemeClr val="tx1"/>
            </a:solidFill>
            <a:prstDash val="dashDot"/>
            <a:round/>
            <a:headEnd/>
            <a:tailEnd/>
          </a:ln>
          <a:effectLst/>
        </p:spPr>
        <p:txBody>
          <a:bodyPr/>
          <a:lstStyle/>
          <a:p>
            <a:endParaRPr lang="en-US"/>
          </a:p>
        </p:txBody>
      </p:sp>
      <p:grpSp>
        <p:nvGrpSpPr>
          <p:cNvPr id="6" name="Group 68"/>
          <p:cNvGrpSpPr>
            <a:grpSpLocks/>
          </p:cNvGrpSpPr>
          <p:nvPr/>
        </p:nvGrpSpPr>
        <p:grpSpPr bwMode="auto">
          <a:xfrm>
            <a:off x="2233614" y="2630489"/>
            <a:ext cx="7926387" cy="1169987"/>
            <a:chOff x="447" y="1657"/>
            <a:chExt cx="4993" cy="737"/>
          </a:xfrm>
        </p:grpSpPr>
        <p:sp>
          <p:nvSpPr>
            <p:cNvPr id="96313" name="Line 57"/>
            <p:cNvSpPr>
              <a:spLocks noChangeShapeType="1"/>
            </p:cNvSpPr>
            <p:nvPr/>
          </p:nvSpPr>
          <p:spPr bwMode="auto">
            <a:xfrm flipH="1" flipV="1">
              <a:off x="447" y="2394"/>
              <a:ext cx="2385" cy="0"/>
            </a:xfrm>
            <a:prstGeom prst="line">
              <a:avLst/>
            </a:prstGeom>
            <a:noFill/>
            <a:ln w="38100">
              <a:solidFill>
                <a:schemeClr val="tx2"/>
              </a:solidFill>
              <a:round/>
              <a:headEnd/>
              <a:tailEnd/>
            </a:ln>
            <a:effectLst/>
          </p:spPr>
          <p:txBody>
            <a:bodyPr/>
            <a:lstStyle/>
            <a:p>
              <a:endParaRPr lang="en-US"/>
            </a:p>
          </p:txBody>
        </p:sp>
        <p:sp>
          <p:nvSpPr>
            <p:cNvPr id="96314" name="Line 58"/>
            <p:cNvSpPr>
              <a:spLocks noChangeShapeType="1"/>
            </p:cNvSpPr>
            <p:nvPr/>
          </p:nvSpPr>
          <p:spPr bwMode="auto">
            <a:xfrm flipH="1" flipV="1">
              <a:off x="3979" y="1657"/>
              <a:ext cx="1461" cy="0"/>
            </a:xfrm>
            <a:prstGeom prst="line">
              <a:avLst/>
            </a:prstGeom>
            <a:noFill/>
            <a:ln w="38100">
              <a:solidFill>
                <a:schemeClr val="tx2"/>
              </a:solidFill>
              <a:round/>
              <a:headEnd/>
              <a:tailEnd/>
            </a:ln>
            <a:effectLst/>
          </p:spPr>
          <p:txBody>
            <a:bodyPr/>
            <a:lstStyle/>
            <a:p>
              <a:endParaRPr lang="en-US"/>
            </a:p>
          </p:txBody>
        </p:sp>
        <p:sp>
          <p:nvSpPr>
            <p:cNvPr id="96315" name="Line 59"/>
            <p:cNvSpPr>
              <a:spLocks noChangeShapeType="1"/>
            </p:cNvSpPr>
            <p:nvPr/>
          </p:nvSpPr>
          <p:spPr bwMode="auto">
            <a:xfrm flipV="1">
              <a:off x="2832" y="1657"/>
              <a:ext cx="1147" cy="737"/>
            </a:xfrm>
            <a:prstGeom prst="line">
              <a:avLst/>
            </a:prstGeom>
            <a:noFill/>
            <a:ln w="38100">
              <a:solidFill>
                <a:schemeClr val="tx2"/>
              </a:solidFill>
              <a:round/>
              <a:headEnd/>
              <a:tailEnd/>
            </a:ln>
            <a:effectLst/>
          </p:spPr>
          <p:txBody>
            <a:bodyPr/>
            <a:lstStyle/>
            <a:p>
              <a:endParaRPr lang="en-US"/>
            </a:p>
          </p:txBody>
        </p:sp>
      </p:grpSp>
      <p:sp>
        <p:nvSpPr>
          <p:cNvPr id="96317" name="Line 61"/>
          <p:cNvSpPr>
            <a:spLocks noChangeShapeType="1"/>
          </p:cNvSpPr>
          <p:nvPr/>
        </p:nvSpPr>
        <p:spPr bwMode="auto">
          <a:xfrm flipH="1">
            <a:off x="2063750" y="2630488"/>
            <a:ext cx="3068638" cy="0"/>
          </a:xfrm>
          <a:prstGeom prst="line">
            <a:avLst/>
          </a:prstGeom>
          <a:noFill/>
          <a:ln w="38100">
            <a:solidFill>
              <a:schemeClr val="accent1"/>
            </a:solidFill>
            <a:round/>
            <a:headEnd/>
            <a:tailEnd/>
          </a:ln>
          <a:effectLst/>
        </p:spPr>
        <p:txBody>
          <a:bodyPr/>
          <a:lstStyle/>
          <a:p>
            <a:endParaRPr lang="en-US"/>
          </a:p>
        </p:txBody>
      </p:sp>
      <p:sp>
        <p:nvSpPr>
          <p:cNvPr id="96318" name="Line 62"/>
          <p:cNvSpPr>
            <a:spLocks noChangeShapeType="1"/>
          </p:cNvSpPr>
          <p:nvPr/>
        </p:nvSpPr>
        <p:spPr bwMode="auto">
          <a:xfrm flipH="1">
            <a:off x="6051551" y="3208338"/>
            <a:ext cx="873125" cy="0"/>
          </a:xfrm>
          <a:prstGeom prst="line">
            <a:avLst/>
          </a:prstGeom>
          <a:noFill/>
          <a:ln w="38100">
            <a:solidFill>
              <a:schemeClr val="accent1"/>
            </a:solidFill>
            <a:round/>
            <a:headEnd/>
            <a:tailEnd/>
          </a:ln>
          <a:effectLst/>
        </p:spPr>
        <p:txBody>
          <a:bodyPr/>
          <a:lstStyle/>
          <a:p>
            <a:endParaRPr lang="en-US"/>
          </a:p>
        </p:txBody>
      </p:sp>
      <p:sp>
        <p:nvSpPr>
          <p:cNvPr id="96319" name="Line 63"/>
          <p:cNvSpPr>
            <a:spLocks noChangeShapeType="1"/>
          </p:cNvSpPr>
          <p:nvPr/>
        </p:nvSpPr>
        <p:spPr bwMode="auto">
          <a:xfrm>
            <a:off x="5132388" y="2630488"/>
            <a:ext cx="887412" cy="569912"/>
          </a:xfrm>
          <a:prstGeom prst="line">
            <a:avLst/>
          </a:prstGeom>
          <a:noFill/>
          <a:ln w="38100">
            <a:solidFill>
              <a:schemeClr val="accent1"/>
            </a:solidFill>
            <a:round/>
            <a:headEnd/>
            <a:tailEnd/>
          </a:ln>
          <a:effectLst/>
        </p:spPr>
        <p:txBody>
          <a:bodyPr/>
          <a:lstStyle/>
          <a:p>
            <a:endParaRPr lang="en-US"/>
          </a:p>
        </p:txBody>
      </p:sp>
      <p:sp>
        <p:nvSpPr>
          <p:cNvPr id="96320" name="Line 64"/>
          <p:cNvSpPr>
            <a:spLocks noChangeShapeType="1"/>
          </p:cNvSpPr>
          <p:nvPr/>
        </p:nvSpPr>
        <p:spPr bwMode="auto">
          <a:xfrm flipV="1">
            <a:off x="6024563" y="3214689"/>
            <a:ext cx="0" cy="509587"/>
          </a:xfrm>
          <a:prstGeom prst="line">
            <a:avLst/>
          </a:prstGeom>
          <a:noFill/>
          <a:ln w="9525">
            <a:solidFill>
              <a:schemeClr val="tx1"/>
            </a:solidFill>
            <a:prstDash val="dashDot"/>
            <a:round/>
            <a:headEnd/>
            <a:tailEnd/>
          </a:ln>
          <a:effectLst/>
        </p:spPr>
        <p:txBody>
          <a:bodyPr/>
          <a:lstStyle/>
          <a:p>
            <a:endParaRPr lang="en-US"/>
          </a:p>
        </p:txBody>
      </p:sp>
      <p:sp>
        <p:nvSpPr>
          <p:cNvPr id="96321" name="Line 65"/>
          <p:cNvSpPr>
            <a:spLocks noChangeShapeType="1"/>
          </p:cNvSpPr>
          <p:nvPr/>
        </p:nvSpPr>
        <p:spPr bwMode="auto">
          <a:xfrm flipV="1">
            <a:off x="6491288" y="3290889"/>
            <a:ext cx="0" cy="509587"/>
          </a:xfrm>
          <a:prstGeom prst="line">
            <a:avLst/>
          </a:prstGeom>
          <a:noFill/>
          <a:ln w="9525">
            <a:solidFill>
              <a:schemeClr val="tx1"/>
            </a:solidFill>
            <a:prstDash val="dashDot"/>
            <a:round/>
            <a:headEnd/>
            <a:tailEnd/>
          </a:ln>
          <a:effectLst/>
        </p:spPr>
        <p:txBody>
          <a:bodyPr/>
          <a:lstStyle/>
          <a:p>
            <a:endParaRPr lang="en-US"/>
          </a:p>
        </p:txBody>
      </p:sp>
      <p:sp>
        <p:nvSpPr>
          <p:cNvPr id="96322" name="Line 66"/>
          <p:cNvSpPr>
            <a:spLocks noChangeShapeType="1"/>
          </p:cNvSpPr>
          <p:nvPr/>
        </p:nvSpPr>
        <p:spPr bwMode="auto">
          <a:xfrm flipH="1">
            <a:off x="6924676" y="2649538"/>
            <a:ext cx="887413" cy="569912"/>
          </a:xfrm>
          <a:prstGeom prst="line">
            <a:avLst/>
          </a:prstGeom>
          <a:noFill/>
          <a:ln w="38100">
            <a:solidFill>
              <a:schemeClr val="accent1"/>
            </a:solidFill>
            <a:round/>
            <a:headEnd/>
            <a:tailEnd/>
          </a:ln>
          <a:effectLst/>
        </p:spPr>
        <p:txBody>
          <a:bodyPr/>
          <a:lstStyle/>
          <a:p>
            <a:endParaRPr lang="en-US"/>
          </a:p>
        </p:txBody>
      </p:sp>
      <p:sp>
        <p:nvSpPr>
          <p:cNvPr id="96323" name="Line 67"/>
          <p:cNvSpPr>
            <a:spLocks noChangeShapeType="1"/>
          </p:cNvSpPr>
          <p:nvPr/>
        </p:nvSpPr>
        <p:spPr bwMode="auto">
          <a:xfrm flipH="1">
            <a:off x="7788276" y="2636838"/>
            <a:ext cx="2422525" cy="0"/>
          </a:xfrm>
          <a:prstGeom prst="line">
            <a:avLst/>
          </a:prstGeom>
          <a:noFill/>
          <a:ln w="38100">
            <a:solidFill>
              <a:schemeClr val="accent1"/>
            </a:solidFill>
            <a:round/>
            <a:headEnd/>
            <a:tailEnd/>
          </a:ln>
          <a:effectLst/>
        </p:spPr>
        <p:txBody>
          <a:bodyPr/>
          <a:lstStyle/>
          <a:p>
            <a:endParaRPr lang="en-US"/>
          </a:p>
        </p:txBody>
      </p:sp>
    </p:spTree>
    <p:extLst>
      <p:ext uri="{BB962C8B-B14F-4D97-AF65-F5344CB8AC3E}">
        <p14:creationId xmlns:p14="http://schemas.microsoft.com/office/powerpoint/2010/main" val="426921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2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63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3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63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3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63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63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63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63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63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06" grpId="0" animBg="1"/>
      <p:bldP spid="96311" grpId="0" animBg="1"/>
      <p:bldP spid="96317" grpId="0" animBg="1"/>
      <p:bldP spid="96318" grpId="0" animBg="1"/>
      <p:bldP spid="96319" grpId="0" animBg="1"/>
      <p:bldP spid="96320" grpId="0" animBg="1"/>
      <p:bldP spid="96321" grpId="0" animBg="1"/>
      <p:bldP spid="96322" grpId="0" animBg="1"/>
      <p:bldP spid="9632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2"/>
          <p:cNvSpPr>
            <a:spLocks noGrp="1" noChangeArrowheads="1"/>
          </p:cNvSpPr>
          <p:nvPr>
            <p:ph type="title"/>
          </p:nvPr>
        </p:nvSpPr>
        <p:spPr/>
        <p:txBody>
          <a:bodyPr/>
          <a:lstStyle/>
          <a:p>
            <a:r>
              <a:rPr lang="en-US"/>
              <a:t>Magnitude Bode Plot: Add 2</a:t>
            </a:r>
            <a:r>
              <a:rPr lang="en-US" baseline="30000"/>
              <a:t>nd</a:t>
            </a:r>
            <a:r>
              <a:rPr lang="en-US"/>
              <a:t> Pole</a:t>
            </a:r>
          </a:p>
        </p:txBody>
      </p:sp>
      <p:grpSp>
        <p:nvGrpSpPr>
          <p:cNvPr id="2" name="Group 3"/>
          <p:cNvGrpSpPr>
            <a:grpSpLocks/>
          </p:cNvGrpSpPr>
          <p:nvPr/>
        </p:nvGrpSpPr>
        <p:grpSpPr bwMode="auto">
          <a:xfrm>
            <a:off x="1671639" y="1089025"/>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8309"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8310"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8311"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8312"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8313"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8314"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8315"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8316"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8317"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8318" name="Text Box 14"/>
              <p:cNvSpPr txBox="1">
                <a:spLocks noChangeArrowheads="1"/>
              </p:cNvSpPr>
              <p:nvPr/>
            </p:nvSpPr>
            <p:spPr bwMode="auto">
              <a:xfrm>
                <a:off x="93" y="774"/>
                <a:ext cx="264"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8319"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8320" name="Text Box 16"/>
              <p:cNvSpPr txBox="1">
                <a:spLocks noChangeArrowheads="1"/>
              </p:cNvSpPr>
              <p:nvPr/>
            </p:nvSpPr>
            <p:spPr bwMode="auto">
              <a:xfrm>
                <a:off x="93" y="1115"/>
                <a:ext cx="264"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8321"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40</a:t>
                </a:r>
                <a:endParaRPr lang="en-US" baseline="50000"/>
              </a:p>
            </p:txBody>
          </p:sp>
          <p:sp>
            <p:nvSpPr>
              <p:cNvPr id="98322"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-20</a:t>
                </a:r>
                <a:endParaRPr lang="en-US" baseline="50000"/>
              </a:p>
            </p:txBody>
          </p:sp>
          <p:sp>
            <p:nvSpPr>
              <p:cNvPr id="98323" name="Text Box 19"/>
              <p:cNvSpPr txBox="1">
                <a:spLocks noChangeArrowheads="1"/>
              </p:cNvSpPr>
              <p:nvPr/>
            </p:nvSpPr>
            <p:spPr bwMode="auto">
              <a:xfrm>
                <a:off x="93" y="3353"/>
                <a:ext cx="308" cy="233"/>
              </a:xfrm>
              <a:prstGeom prst="rect">
                <a:avLst/>
              </a:prstGeom>
              <a:noFill/>
              <a:ln w="9525">
                <a:noFill/>
                <a:miter lim="800000"/>
                <a:headEnd/>
                <a:tailEnd/>
              </a:ln>
              <a:effectLst/>
            </p:spPr>
            <p:txBody>
              <a:bodyPr wrap="none">
                <a:spAutoFit/>
              </a:bodyPr>
              <a:lstStyle/>
              <a:p>
                <a:r>
                  <a:rPr lang="en-US"/>
                  <a:t>-60</a:t>
                </a:r>
                <a:endParaRPr lang="en-US" baseline="50000"/>
              </a:p>
            </p:txBody>
          </p:sp>
          <p:sp>
            <p:nvSpPr>
              <p:cNvPr id="98324" name="Text Box 20"/>
              <p:cNvSpPr txBox="1">
                <a:spLocks noChangeArrowheads="1"/>
              </p:cNvSpPr>
              <p:nvPr/>
            </p:nvSpPr>
            <p:spPr bwMode="auto">
              <a:xfrm>
                <a:off x="93" y="3722"/>
                <a:ext cx="308" cy="233"/>
              </a:xfrm>
              <a:prstGeom prst="rect">
                <a:avLst/>
              </a:prstGeom>
              <a:noFill/>
              <a:ln w="9525">
                <a:noFill/>
                <a:miter lim="800000"/>
                <a:headEnd/>
                <a:tailEnd/>
              </a:ln>
              <a:effectLst/>
            </p:spPr>
            <p:txBody>
              <a:bodyPr wrap="none">
                <a:spAutoFit/>
              </a:bodyPr>
              <a:lstStyle/>
              <a:p>
                <a:r>
                  <a:rPr lang="en-US"/>
                  <a:t>-80</a:t>
                </a:r>
                <a:endParaRPr lang="en-US" baseline="50000"/>
              </a:p>
            </p:txBody>
          </p:sp>
          <p:sp>
            <p:nvSpPr>
              <p:cNvPr id="98325"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-40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8327"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8328"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8329"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8330"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8331"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8332"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8333"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8334"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8335"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8336"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8337"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8338"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8339"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8340"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8341"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8342"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8343"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8344"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22755"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98345" name="Line 41"/>
          <p:cNvSpPr>
            <a:spLocks noChangeShapeType="1"/>
          </p:cNvSpPr>
          <p:nvPr/>
        </p:nvSpPr>
        <p:spPr bwMode="auto">
          <a:xfrm>
            <a:off x="2386013" y="3167063"/>
            <a:ext cx="2597150" cy="0"/>
          </a:xfrm>
          <a:prstGeom prst="line">
            <a:avLst/>
          </a:prstGeom>
          <a:noFill/>
          <a:ln w="9525">
            <a:solidFill>
              <a:schemeClr val="tx1"/>
            </a:solidFill>
            <a:prstDash val="dashDot"/>
            <a:round/>
            <a:headEnd/>
            <a:tailEnd/>
          </a:ln>
          <a:effectLst/>
        </p:spPr>
        <p:txBody>
          <a:bodyPr/>
          <a:lstStyle/>
          <a:p>
            <a:endParaRPr lang="en-US"/>
          </a:p>
        </p:txBody>
      </p:sp>
      <p:sp>
        <p:nvSpPr>
          <p:cNvPr id="98346" name="Line 42"/>
          <p:cNvSpPr>
            <a:spLocks noChangeShapeType="1"/>
          </p:cNvSpPr>
          <p:nvPr/>
        </p:nvSpPr>
        <p:spPr bwMode="auto">
          <a:xfrm flipV="1">
            <a:off x="2305051" y="1376363"/>
            <a:ext cx="6297613" cy="11112"/>
          </a:xfrm>
          <a:prstGeom prst="line">
            <a:avLst/>
          </a:prstGeom>
          <a:noFill/>
          <a:ln w="9525">
            <a:solidFill>
              <a:schemeClr val="tx1"/>
            </a:solidFill>
            <a:prstDash val="dashDot"/>
            <a:round/>
            <a:headEnd/>
            <a:tailEnd/>
          </a:ln>
          <a:effectLst/>
        </p:spPr>
        <p:txBody>
          <a:bodyPr/>
          <a:lstStyle/>
          <a:p>
            <a:endParaRPr lang="en-US"/>
          </a:p>
        </p:txBody>
      </p:sp>
      <p:sp>
        <p:nvSpPr>
          <p:cNvPr id="98347" name="Line 43"/>
          <p:cNvSpPr>
            <a:spLocks noChangeShapeType="1"/>
          </p:cNvSpPr>
          <p:nvPr/>
        </p:nvSpPr>
        <p:spPr bwMode="auto">
          <a:xfrm flipV="1">
            <a:off x="5888038" y="2582864"/>
            <a:ext cx="0" cy="1169987"/>
          </a:xfrm>
          <a:prstGeom prst="line">
            <a:avLst/>
          </a:prstGeom>
          <a:noFill/>
          <a:ln w="9525">
            <a:solidFill>
              <a:schemeClr val="tx1"/>
            </a:solidFill>
            <a:prstDash val="dashDot"/>
            <a:round/>
            <a:headEnd/>
            <a:tailEnd/>
          </a:ln>
          <a:effectLst/>
        </p:spPr>
        <p:txBody>
          <a:bodyPr/>
          <a:lstStyle/>
          <a:p>
            <a:endParaRPr lang="en-US"/>
          </a:p>
        </p:txBody>
      </p:sp>
      <p:sp>
        <p:nvSpPr>
          <p:cNvPr id="98348" name="Line 44"/>
          <p:cNvSpPr>
            <a:spLocks noChangeShapeType="1"/>
          </p:cNvSpPr>
          <p:nvPr/>
        </p:nvSpPr>
        <p:spPr bwMode="auto">
          <a:xfrm flipV="1">
            <a:off x="4983163" y="3167064"/>
            <a:ext cx="0" cy="592137"/>
          </a:xfrm>
          <a:prstGeom prst="line">
            <a:avLst/>
          </a:prstGeom>
          <a:noFill/>
          <a:ln w="9525">
            <a:solidFill>
              <a:schemeClr val="tx1"/>
            </a:solidFill>
            <a:prstDash val="dashDot"/>
            <a:round/>
            <a:headEnd/>
            <a:tailEnd/>
          </a:ln>
          <a:effectLst/>
        </p:spPr>
        <p:txBody>
          <a:bodyPr/>
          <a:lstStyle/>
          <a:p>
            <a:endParaRPr lang="en-US"/>
          </a:p>
        </p:txBody>
      </p:sp>
      <p:grpSp>
        <p:nvGrpSpPr>
          <p:cNvPr id="5" name="Group 57"/>
          <p:cNvGrpSpPr>
            <a:grpSpLocks/>
          </p:cNvGrpSpPr>
          <p:nvPr/>
        </p:nvGrpSpPr>
        <p:grpSpPr bwMode="auto">
          <a:xfrm>
            <a:off x="2109788" y="3754438"/>
            <a:ext cx="8101012" cy="1041400"/>
            <a:chOff x="369" y="2365"/>
            <a:chExt cx="5103" cy="656"/>
          </a:xfrm>
        </p:grpSpPr>
        <p:sp>
          <p:nvSpPr>
            <p:cNvPr id="98349" name="Line 45"/>
            <p:cNvSpPr>
              <a:spLocks noChangeShapeType="1"/>
            </p:cNvSpPr>
            <p:nvPr/>
          </p:nvSpPr>
          <p:spPr bwMode="auto">
            <a:xfrm flipV="1">
              <a:off x="369" y="2368"/>
              <a:ext cx="4089" cy="0"/>
            </a:xfrm>
            <a:prstGeom prst="line">
              <a:avLst/>
            </a:prstGeom>
            <a:noFill/>
            <a:ln w="28575">
              <a:solidFill>
                <a:schemeClr val="tx1"/>
              </a:solidFill>
              <a:round/>
              <a:headEnd/>
              <a:tailEnd/>
            </a:ln>
            <a:effectLst/>
          </p:spPr>
          <p:txBody>
            <a:bodyPr/>
            <a:lstStyle/>
            <a:p>
              <a:endParaRPr lang="en-US"/>
            </a:p>
          </p:txBody>
        </p:sp>
        <p:sp>
          <p:nvSpPr>
            <p:cNvPr id="98350" name="Line 46"/>
            <p:cNvSpPr>
              <a:spLocks noChangeShapeType="1"/>
            </p:cNvSpPr>
            <p:nvPr/>
          </p:nvSpPr>
          <p:spPr bwMode="auto">
            <a:xfrm flipH="1" flipV="1">
              <a:off x="4458" y="2365"/>
              <a:ext cx="1014" cy="656"/>
            </a:xfrm>
            <a:prstGeom prst="line">
              <a:avLst/>
            </a:prstGeom>
            <a:noFill/>
            <a:ln w="28575">
              <a:solidFill>
                <a:schemeClr val="tx1"/>
              </a:solidFill>
              <a:round/>
              <a:headEnd/>
              <a:tailEnd/>
            </a:ln>
            <a:effectLst/>
          </p:spPr>
          <p:txBody>
            <a:bodyPr/>
            <a:lstStyle/>
            <a:p>
              <a:endParaRPr lang="en-US"/>
            </a:p>
          </p:txBody>
        </p:sp>
      </p:grpSp>
      <p:sp>
        <p:nvSpPr>
          <p:cNvPr id="98351" name="Line 47"/>
          <p:cNvSpPr>
            <a:spLocks noChangeShapeType="1"/>
          </p:cNvSpPr>
          <p:nvPr/>
        </p:nvSpPr>
        <p:spPr bwMode="auto">
          <a:xfrm flipV="1">
            <a:off x="8601075" y="1412876"/>
            <a:ext cx="0" cy="2373313"/>
          </a:xfrm>
          <a:prstGeom prst="line">
            <a:avLst/>
          </a:prstGeom>
          <a:noFill/>
          <a:ln w="9525">
            <a:solidFill>
              <a:schemeClr val="tx1"/>
            </a:solidFill>
            <a:prstDash val="dashDot"/>
            <a:round/>
            <a:headEnd/>
            <a:tailEnd/>
          </a:ln>
          <a:effectLst/>
        </p:spPr>
        <p:txBody>
          <a:bodyPr/>
          <a:lstStyle/>
          <a:p>
            <a:endParaRPr lang="en-US"/>
          </a:p>
        </p:txBody>
      </p:sp>
      <p:graphicFrame>
        <p:nvGraphicFramePr>
          <p:cNvPr id="98352" name="Object 48"/>
          <p:cNvGraphicFramePr>
            <a:graphicFrameLocks noChangeAspect="1"/>
          </p:cNvGraphicFramePr>
          <p:nvPr/>
        </p:nvGraphicFramePr>
        <p:xfrm>
          <a:off x="8435976" y="4130675"/>
          <a:ext cx="1584325" cy="1638300"/>
        </p:xfrm>
        <a:graphic>
          <a:graphicData uri="http://schemas.openxmlformats.org/presentationml/2006/ole">
            <mc:AlternateContent xmlns:mc="http://schemas.openxmlformats.org/markup-compatibility/2006">
              <mc:Choice xmlns:v="urn:schemas-microsoft-com:vml" Requires="v">
                <p:oleObj spid="_x0000_s22756" name="Equation" r:id="rId5" imgW="774360" imgH="799920" progId="Equation.3">
                  <p:embed/>
                </p:oleObj>
              </mc:Choice>
              <mc:Fallback>
                <p:oleObj name="Equation" r:id="rId5" imgW="774360" imgH="7999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976" y="4130675"/>
                        <a:ext cx="1584325" cy="163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8356" name="Object 52"/>
          <p:cNvGraphicFramePr>
            <a:graphicFrameLocks noChangeAspect="1"/>
          </p:cNvGraphicFramePr>
          <p:nvPr/>
        </p:nvGraphicFramePr>
        <p:xfrm>
          <a:off x="2533650" y="1582738"/>
          <a:ext cx="1830388" cy="457200"/>
        </p:xfrm>
        <a:graphic>
          <a:graphicData uri="http://schemas.openxmlformats.org/presentationml/2006/ole">
            <mc:AlternateContent xmlns:mc="http://schemas.openxmlformats.org/markup-compatibility/2006">
              <mc:Choice xmlns:v="urn:schemas-microsoft-com:vml" Requires="v">
                <p:oleObj spid="_x0000_s22757" name="Equation" r:id="rId7" imgW="914400" imgH="228600" progId="Equation.3">
                  <p:embed/>
                </p:oleObj>
              </mc:Choice>
              <mc:Fallback>
                <p:oleObj name="Equation" r:id="rId7" imgW="9144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3650" y="1582738"/>
                        <a:ext cx="18303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 name="Group 58"/>
          <p:cNvGrpSpPr>
            <a:grpSpLocks/>
          </p:cNvGrpSpPr>
          <p:nvPr/>
        </p:nvGrpSpPr>
        <p:grpSpPr bwMode="auto">
          <a:xfrm>
            <a:off x="1671639" y="1014414"/>
            <a:ext cx="7572375" cy="4308475"/>
            <a:chOff x="93" y="639"/>
            <a:chExt cx="4770" cy="2714"/>
          </a:xfrm>
        </p:grpSpPr>
        <p:sp>
          <p:nvSpPr>
            <p:cNvPr id="98358" name="Line 54"/>
            <p:cNvSpPr>
              <a:spLocks noChangeShapeType="1"/>
            </p:cNvSpPr>
            <p:nvPr/>
          </p:nvSpPr>
          <p:spPr bwMode="auto">
            <a:xfrm flipV="1">
              <a:off x="93" y="1640"/>
              <a:ext cx="2656" cy="1713"/>
            </a:xfrm>
            <a:prstGeom prst="line">
              <a:avLst/>
            </a:prstGeom>
            <a:noFill/>
            <a:ln w="38100">
              <a:solidFill>
                <a:srgbClr val="00CC00"/>
              </a:solidFill>
              <a:round/>
              <a:headEnd/>
              <a:tailEnd/>
            </a:ln>
            <a:effectLst/>
          </p:spPr>
          <p:txBody>
            <a:bodyPr/>
            <a:lstStyle/>
            <a:p>
              <a:endParaRPr lang="en-US"/>
            </a:p>
          </p:txBody>
        </p:sp>
        <p:sp>
          <p:nvSpPr>
            <p:cNvPr id="98359" name="Line 55"/>
            <p:cNvSpPr>
              <a:spLocks noChangeShapeType="1"/>
            </p:cNvSpPr>
            <p:nvPr/>
          </p:nvSpPr>
          <p:spPr bwMode="auto">
            <a:xfrm>
              <a:off x="2749" y="1640"/>
              <a:ext cx="569" cy="0"/>
            </a:xfrm>
            <a:prstGeom prst="line">
              <a:avLst/>
            </a:prstGeom>
            <a:noFill/>
            <a:ln w="38100">
              <a:solidFill>
                <a:srgbClr val="00CC00"/>
              </a:solidFill>
              <a:round/>
              <a:headEnd/>
              <a:tailEnd/>
            </a:ln>
            <a:effectLst/>
          </p:spPr>
          <p:txBody>
            <a:bodyPr/>
            <a:lstStyle/>
            <a:p>
              <a:endParaRPr lang="en-US"/>
            </a:p>
          </p:txBody>
        </p:sp>
        <p:sp>
          <p:nvSpPr>
            <p:cNvPr id="98360" name="Line 56"/>
            <p:cNvSpPr>
              <a:spLocks noChangeShapeType="1"/>
            </p:cNvSpPr>
            <p:nvPr/>
          </p:nvSpPr>
          <p:spPr bwMode="auto">
            <a:xfrm flipH="1">
              <a:off x="3318" y="639"/>
              <a:ext cx="1545" cy="998"/>
            </a:xfrm>
            <a:prstGeom prst="line">
              <a:avLst/>
            </a:prstGeom>
            <a:noFill/>
            <a:ln w="38100">
              <a:solidFill>
                <a:srgbClr val="00CC00"/>
              </a:solidFill>
              <a:round/>
              <a:headEnd/>
              <a:tailEnd/>
            </a:ln>
            <a:effectLst/>
          </p:spPr>
          <p:txBody>
            <a:bodyPr/>
            <a:lstStyle/>
            <a:p>
              <a:endParaRPr lang="en-US"/>
            </a:p>
          </p:txBody>
        </p:sp>
      </p:grpSp>
      <p:grpSp>
        <p:nvGrpSpPr>
          <p:cNvPr id="7" name="Group 64"/>
          <p:cNvGrpSpPr>
            <a:grpSpLocks/>
          </p:cNvGrpSpPr>
          <p:nvPr/>
        </p:nvGrpSpPr>
        <p:grpSpPr bwMode="auto">
          <a:xfrm>
            <a:off x="1666876" y="1389063"/>
            <a:ext cx="8543925" cy="3935412"/>
            <a:chOff x="90" y="875"/>
            <a:chExt cx="5382" cy="2479"/>
          </a:xfrm>
        </p:grpSpPr>
        <p:sp>
          <p:nvSpPr>
            <p:cNvPr id="98364" name="Line 60"/>
            <p:cNvSpPr>
              <a:spLocks noChangeShapeType="1"/>
            </p:cNvSpPr>
            <p:nvPr/>
          </p:nvSpPr>
          <p:spPr bwMode="auto">
            <a:xfrm flipV="1">
              <a:off x="90" y="1641"/>
              <a:ext cx="2656" cy="1713"/>
            </a:xfrm>
            <a:prstGeom prst="line">
              <a:avLst/>
            </a:prstGeom>
            <a:noFill/>
            <a:ln w="38100">
              <a:solidFill>
                <a:schemeClr val="accent1"/>
              </a:solidFill>
              <a:round/>
              <a:headEnd/>
              <a:tailEnd/>
            </a:ln>
            <a:effectLst/>
          </p:spPr>
          <p:txBody>
            <a:bodyPr/>
            <a:lstStyle/>
            <a:p>
              <a:endParaRPr lang="en-US"/>
            </a:p>
          </p:txBody>
        </p:sp>
        <p:sp>
          <p:nvSpPr>
            <p:cNvPr id="98365" name="Line 61"/>
            <p:cNvSpPr>
              <a:spLocks noChangeShapeType="1"/>
            </p:cNvSpPr>
            <p:nvPr/>
          </p:nvSpPr>
          <p:spPr bwMode="auto">
            <a:xfrm>
              <a:off x="2746" y="1641"/>
              <a:ext cx="569" cy="0"/>
            </a:xfrm>
            <a:prstGeom prst="line">
              <a:avLst/>
            </a:prstGeom>
            <a:noFill/>
            <a:ln w="38100">
              <a:solidFill>
                <a:schemeClr val="accent1"/>
              </a:solidFill>
              <a:round/>
              <a:headEnd/>
              <a:tailEnd/>
            </a:ln>
            <a:effectLst/>
          </p:spPr>
          <p:txBody>
            <a:bodyPr/>
            <a:lstStyle/>
            <a:p>
              <a:endParaRPr lang="en-US"/>
            </a:p>
          </p:txBody>
        </p:sp>
        <p:sp>
          <p:nvSpPr>
            <p:cNvPr id="98366" name="Line 62"/>
            <p:cNvSpPr>
              <a:spLocks noChangeShapeType="1"/>
            </p:cNvSpPr>
            <p:nvPr/>
          </p:nvSpPr>
          <p:spPr bwMode="auto">
            <a:xfrm flipH="1">
              <a:off x="3315" y="900"/>
              <a:ext cx="1143" cy="738"/>
            </a:xfrm>
            <a:prstGeom prst="line">
              <a:avLst/>
            </a:prstGeom>
            <a:noFill/>
            <a:ln w="38100">
              <a:solidFill>
                <a:schemeClr val="accent1"/>
              </a:solidFill>
              <a:round/>
              <a:headEnd/>
              <a:tailEnd/>
            </a:ln>
            <a:effectLst/>
          </p:spPr>
          <p:txBody>
            <a:bodyPr/>
            <a:lstStyle/>
            <a:p>
              <a:endParaRPr lang="en-US"/>
            </a:p>
          </p:txBody>
        </p:sp>
        <p:sp>
          <p:nvSpPr>
            <p:cNvPr id="98367" name="Line 63"/>
            <p:cNvSpPr>
              <a:spLocks noChangeShapeType="1"/>
            </p:cNvSpPr>
            <p:nvPr/>
          </p:nvSpPr>
          <p:spPr bwMode="auto">
            <a:xfrm>
              <a:off x="4459" y="875"/>
              <a:ext cx="1013" cy="0"/>
            </a:xfrm>
            <a:prstGeom prst="line">
              <a:avLst/>
            </a:prstGeom>
            <a:noFill/>
            <a:ln w="38100">
              <a:solidFill>
                <a:schemeClr val="accent1"/>
              </a:solidFill>
              <a:round/>
              <a:headEnd/>
              <a:tailEnd/>
            </a:ln>
            <a:effectLst/>
          </p:spPr>
          <p:txBody>
            <a:bodyPr/>
            <a:lstStyle/>
            <a:p>
              <a:endParaRPr lang="en-US"/>
            </a:p>
          </p:txBody>
        </p:sp>
      </p:grpSp>
    </p:spTree>
    <p:extLst>
      <p:ext uri="{BB962C8B-B14F-4D97-AF65-F5344CB8AC3E}">
        <p14:creationId xmlns:p14="http://schemas.microsoft.com/office/powerpoint/2010/main" val="376925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83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83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83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3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83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835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fill="hold"/>
                                        <p:tgtEl>
                                          <p:spTgt spid="7"/>
                                        </p:tgtEl>
                                        <p:attrNameLst>
                                          <p:attrName>ppt_x</p:attrName>
                                        </p:attrNameLst>
                                      </p:cBhvr>
                                      <p:tavLst>
                                        <p:tav tm="0">
                                          <p:val>
                                            <p:strVal val="#ppt_x"/>
                                          </p:val>
                                        </p:tav>
                                        <p:tav tm="100000">
                                          <p:val>
                                            <p:strVal val="#ppt_x"/>
                                          </p:val>
                                        </p:tav>
                                      </p:tavLst>
                                    </p:anim>
                                    <p:anim calcmode="lin" valueType="num">
                                      <p:cBhvr additive="base">
                                        <p:cTn id="4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83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45" grpId="0" animBg="1"/>
      <p:bldP spid="98346" grpId="0" animBg="1"/>
      <p:bldP spid="98347" grpId="0" animBg="1"/>
      <p:bldP spid="98348" grpId="0" animBg="1"/>
      <p:bldP spid="9835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2"/>
          <p:cNvSpPr>
            <a:spLocks noGrp="1" noChangeArrowheads="1"/>
          </p:cNvSpPr>
          <p:nvPr>
            <p:ph type="title"/>
          </p:nvPr>
        </p:nvSpPr>
        <p:spPr/>
        <p:txBody>
          <a:bodyPr/>
          <a:lstStyle/>
          <a:p>
            <a:r>
              <a:rPr lang="en-US"/>
              <a:t>Phase Bode Plot: Add 2</a:t>
            </a:r>
            <a:r>
              <a:rPr lang="en-US" baseline="30000"/>
              <a:t>nd</a:t>
            </a:r>
            <a:r>
              <a:rPr lang="en-US"/>
              <a:t> Pole</a:t>
            </a:r>
          </a:p>
        </p:txBody>
      </p:sp>
      <p:grpSp>
        <p:nvGrpSpPr>
          <p:cNvPr id="2" name="Group 3"/>
          <p:cNvGrpSpPr>
            <a:grpSpLocks/>
          </p:cNvGrpSpPr>
          <p:nvPr/>
        </p:nvGrpSpPr>
        <p:grpSpPr bwMode="auto">
          <a:xfrm>
            <a:off x="1811339" y="1136650"/>
            <a:ext cx="8709025" cy="5543550"/>
            <a:chOff x="93" y="686"/>
            <a:chExt cx="5486" cy="3492"/>
          </a:xfrm>
        </p:grpSpPr>
        <p:grpSp>
          <p:nvGrpSpPr>
            <p:cNvPr id="3" name="Group 4"/>
            <p:cNvGrpSpPr>
              <a:grpSpLocks/>
            </p:cNvGrpSpPr>
            <p:nvPr/>
          </p:nvGrpSpPr>
          <p:grpSpPr bwMode="auto">
            <a:xfrm>
              <a:off x="93" y="686"/>
              <a:ext cx="450" cy="3492"/>
              <a:chOff x="93" y="686"/>
              <a:chExt cx="450" cy="3492"/>
            </a:xfrm>
          </p:grpSpPr>
          <p:sp>
            <p:nvSpPr>
              <p:cNvPr id="99333" name="Line 5"/>
              <p:cNvSpPr>
                <a:spLocks noChangeShapeType="1"/>
              </p:cNvSpPr>
              <p:nvPr/>
            </p:nvSpPr>
            <p:spPr bwMode="auto">
              <a:xfrm>
                <a:off x="492" y="686"/>
                <a:ext cx="0" cy="3492"/>
              </a:xfrm>
              <a:prstGeom prst="line">
                <a:avLst/>
              </a:prstGeom>
              <a:noFill/>
              <a:ln w="19050">
                <a:solidFill>
                  <a:schemeClr val="tx1"/>
                </a:solidFill>
                <a:round/>
                <a:headEnd type="triangle" w="med" len="med"/>
                <a:tailEnd/>
              </a:ln>
              <a:effectLst/>
            </p:spPr>
            <p:txBody>
              <a:bodyPr/>
              <a:lstStyle/>
              <a:p>
                <a:endParaRPr lang="en-US"/>
              </a:p>
            </p:txBody>
          </p:sp>
          <p:sp>
            <p:nvSpPr>
              <p:cNvPr id="99334" name="Line 6"/>
              <p:cNvSpPr>
                <a:spLocks noChangeShapeType="1"/>
              </p:cNvSpPr>
              <p:nvPr/>
            </p:nvSpPr>
            <p:spPr bwMode="auto">
              <a:xfrm>
                <a:off x="417" y="890"/>
                <a:ext cx="126" cy="0"/>
              </a:xfrm>
              <a:prstGeom prst="line">
                <a:avLst/>
              </a:prstGeom>
              <a:noFill/>
              <a:ln w="9525">
                <a:solidFill>
                  <a:schemeClr val="tx1"/>
                </a:solidFill>
                <a:round/>
                <a:headEnd/>
                <a:tailEnd/>
              </a:ln>
              <a:effectLst/>
            </p:spPr>
            <p:txBody>
              <a:bodyPr/>
              <a:lstStyle/>
              <a:p>
                <a:endParaRPr lang="en-US"/>
              </a:p>
            </p:txBody>
          </p:sp>
          <p:sp>
            <p:nvSpPr>
              <p:cNvPr id="99335" name="Line 7"/>
              <p:cNvSpPr>
                <a:spLocks noChangeShapeType="1"/>
              </p:cNvSpPr>
              <p:nvPr/>
            </p:nvSpPr>
            <p:spPr bwMode="auto">
              <a:xfrm>
                <a:off x="417" y="1258"/>
                <a:ext cx="126" cy="0"/>
              </a:xfrm>
              <a:prstGeom prst="line">
                <a:avLst/>
              </a:prstGeom>
              <a:noFill/>
              <a:ln w="9525">
                <a:solidFill>
                  <a:schemeClr val="tx1"/>
                </a:solidFill>
                <a:round/>
                <a:headEnd/>
                <a:tailEnd/>
              </a:ln>
              <a:effectLst/>
            </p:spPr>
            <p:txBody>
              <a:bodyPr/>
              <a:lstStyle/>
              <a:p>
                <a:endParaRPr lang="en-US"/>
              </a:p>
            </p:txBody>
          </p:sp>
          <p:sp>
            <p:nvSpPr>
              <p:cNvPr id="99336" name="Line 8"/>
              <p:cNvSpPr>
                <a:spLocks noChangeShapeType="1"/>
              </p:cNvSpPr>
              <p:nvPr/>
            </p:nvSpPr>
            <p:spPr bwMode="auto">
              <a:xfrm>
                <a:off x="417" y="1627"/>
                <a:ext cx="126" cy="0"/>
              </a:xfrm>
              <a:prstGeom prst="line">
                <a:avLst/>
              </a:prstGeom>
              <a:noFill/>
              <a:ln w="9525">
                <a:solidFill>
                  <a:schemeClr val="tx1"/>
                </a:solidFill>
                <a:round/>
                <a:headEnd/>
                <a:tailEnd/>
              </a:ln>
              <a:effectLst/>
            </p:spPr>
            <p:txBody>
              <a:bodyPr/>
              <a:lstStyle/>
              <a:p>
                <a:endParaRPr lang="en-US"/>
              </a:p>
            </p:txBody>
          </p:sp>
          <p:sp>
            <p:nvSpPr>
              <p:cNvPr id="99337" name="Line 9"/>
              <p:cNvSpPr>
                <a:spLocks noChangeShapeType="1"/>
              </p:cNvSpPr>
              <p:nvPr/>
            </p:nvSpPr>
            <p:spPr bwMode="auto">
              <a:xfrm>
                <a:off x="417" y="1995"/>
                <a:ext cx="126" cy="0"/>
              </a:xfrm>
              <a:prstGeom prst="line">
                <a:avLst/>
              </a:prstGeom>
              <a:noFill/>
              <a:ln w="9525">
                <a:solidFill>
                  <a:schemeClr val="tx1"/>
                </a:solidFill>
                <a:round/>
                <a:headEnd/>
                <a:tailEnd/>
              </a:ln>
              <a:effectLst/>
            </p:spPr>
            <p:txBody>
              <a:bodyPr/>
              <a:lstStyle/>
              <a:p>
                <a:endParaRPr lang="en-US"/>
              </a:p>
            </p:txBody>
          </p:sp>
          <p:sp>
            <p:nvSpPr>
              <p:cNvPr id="99338" name="Line 10"/>
              <p:cNvSpPr>
                <a:spLocks noChangeShapeType="1"/>
              </p:cNvSpPr>
              <p:nvPr/>
            </p:nvSpPr>
            <p:spPr bwMode="auto">
              <a:xfrm>
                <a:off x="417" y="2732"/>
                <a:ext cx="126" cy="0"/>
              </a:xfrm>
              <a:prstGeom prst="line">
                <a:avLst/>
              </a:prstGeom>
              <a:noFill/>
              <a:ln w="9525">
                <a:solidFill>
                  <a:schemeClr val="tx1"/>
                </a:solidFill>
                <a:round/>
                <a:headEnd/>
                <a:tailEnd/>
              </a:ln>
              <a:effectLst/>
            </p:spPr>
            <p:txBody>
              <a:bodyPr/>
              <a:lstStyle/>
              <a:p>
                <a:endParaRPr lang="en-US"/>
              </a:p>
            </p:txBody>
          </p:sp>
          <p:sp>
            <p:nvSpPr>
              <p:cNvPr id="99339" name="Line 11"/>
              <p:cNvSpPr>
                <a:spLocks noChangeShapeType="1"/>
              </p:cNvSpPr>
              <p:nvPr/>
            </p:nvSpPr>
            <p:spPr bwMode="auto">
              <a:xfrm>
                <a:off x="417" y="3101"/>
                <a:ext cx="126" cy="0"/>
              </a:xfrm>
              <a:prstGeom prst="line">
                <a:avLst/>
              </a:prstGeom>
              <a:noFill/>
              <a:ln w="9525">
                <a:solidFill>
                  <a:schemeClr val="tx1"/>
                </a:solidFill>
                <a:round/>
                <a:headEnd/>
                <a:tailEnd/>
              </a:ln>
              <a:effectLst/>
            </p:spPr>
            <p:txBody>
              <a:bodyPr/>
              <a:lstStyle/>
              <a:p>
                <a:endParaRPr lang="en-US"/>
              </a:p>
            </p:txBody>
          </p:sp>
          <p:sp>
            <p:nvSpPr>
              <p:cNvPr id="99340" name="Line 12"/>
              <p:cNvSpPr>
                <a:spLocks noChangeShapeType="1"/>
              </p:cNvSpPr>
              <p:nvPr/>
            </p:nvSpPr>
            <p:spPr bwMode="auto">
              <a:xfrm>
                <a:off x="417" y="3469"/>
                <a:ext cx="126" cy="0"/>
              </a:xfrm>
              <a:prstGeom prst="line">
                <a:avLst/>
              </a:prstGeom>
              <a:noFill/>
              <a:ln w="9525">
                <a:solidFill>
                  <a:schemeClr val="tx1"/>
                </a:solidFill>
                <a:round/>
                <a:headEnd/>
                <a:tailEnd/>
              </a:ln>
              <a:effectLst/>
            </p:spPr>
            <p:txBody>
              <a:bodyPr/>
              <a:lstStyle/>
              <a:p>
                <a:endParaRPr lang="en-US"/>
              </a:p>
            </p:txBody>
          </p:sp>
          <p:sp>
            <p:nvSpPr>
              <p:cNvPr id="99341" name="Line 13"/>
              <p:cNvSpPr>
                <a:spLocks noChangeShapeType="1"/>
              </p:cNvSpPr>
              <p:nvPr/>
            </p:nvSpPr>
            <p:spPr bwMode="auto">
              <a:xfrm>
                <a:off x="417" y="3838"/>
                <a:ext cx="126" cy="0"/>
              </a:xfrm>
              <a:prstGeom prst="line">
                <a:avLst/>
              </a:prstGeom>
              <a:noFill/>
              <a:ln w="9525">
                <a:solidFill>
                  <a:schemeClr val="tx1"/>
                </a:solidFill>
                <a:round/>
                <a:headEnd/>
                <a:tailEnd/>
              </a:ln>
              <a:effectLst/>
            </p:spPr>
            <p:txBody>
              <a:bodyPr/>
              <a:lstStyle/>
              <a:p>
                <a:endParaRPr lang="en-US"/>
              </a:p>
            </p:txBody>
          </p:sp>
          <p:sp>
            <p:nvSpPr>
              <p:cNvPr id="99342" name="Text Box 14"/>
              <p:cNvSpPr txBox="1">
                <a:spLocks noChangeArrowheads="1"/>
              </p:cNvSpPr>
              <p:nvPr/>
            </p:nvSpPr>
            <p:spPr bwMode="auto">
              <a:xfrm>
                <a:off x="93" y="774"/>
                <a:ext cx="337"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9343" name="Text Box 15"/>
              <p:cNvSpPr txBox="1">
                <a:spLocks noChangeArrowheads="1"/>
              </p:cNvSpPr>
              <p:nvPr/>
            </p:nvSpPr>
            <p:spPr bwMode="auto">
              <a:xfrm>
                <a:off x="93" y="1879"/>
                <a:ext cx="264"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9344" name="Text Box 16"/>
              <p:cNvSpPr txBox="1">
                <a:spLocks noChangeArrowheads="1"/>
              </p:cNvSpPr>
              <p:nvPr/>
            </p:nvSpPr>
            <p:spPr bwMode="auto">
              <a:xfrm>
                <a:off x="93" y="1115"/>
                <a:ext cx="337"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9345" name="Text Box 17"/>
              <p:cNvSpPr txBox="1">
                <a:spLocks noChangeArrowheads="1"/>
              </p:cNvSpPr>
              <p:nvPr/>
            </p:nvSpPr>
            <p:spPr bwMode="auto">
              <a:xfrm>
                <a:off x="93" y="1511"/>
                <a:ext cx="264" cy="233"/>
              </a:xfrm>
              <a:prstGeom prst="rect">
                <a:avLst/>
              </a:prstGeom>
              <a:noFill/>
              <a:ln w="9525">
                <a:noFill/>
                <a:miter lim="800000"/>
                <a:headEnd/>
                <a:tailEnd/>
              </a:ln>
              <a:effectLst/>
            </p:spPr>
            <p:txBody>
              <a:bodyPr wrap="none">
                <a:spAutoFit/>
              </a:bodyPr>
              <a:lstStyle/>
              <a:p>
                <a:r>
                  <a:rPr lang="en-US"/>
                  <a:t>90</a:t>
                </a:r>
                <a:endParaRPr lang="en-US" baseline="50000"/>
              </a:p>
            </p:txBody>
          </p:sp>
          <p:sp>
            <p:nvSpPr>
              <p:cNvPr id="99346" name="Text Box 18"/>
              <p:cNvSpPr txBox="1">
                <a:spLocks noChangeArrowheads="1"/>
              </p:cNvSpPr>
              <p:nvPr/>
            </p:nvSpPr>
            <p:spPr bwMode="auto">
              <a:xfrm>
                <a:off x="93" y="2616"/>
                <a:ext cx="308" cy="233"/>
              </a:xfrm>
              <a:prstGeom prst="rect">
                <a:avLst/>
              </a:prstGeom>
              <a:noFill/>
              <a:ln w="9525">
                <a:noFill/>
                <a:miter lim="800000"/>
                <a:headEnd/>
                <a:tailEnd/>
              </a:ln>
              <a:effectLst/>
            </p:spPr>
            <p:txBody>
              <a:bodyPr wrap="none">
                <a:spAutoFit/>
              </a:bodyPr>
              <a:lstStyle/>
              <a:p>
                <a:r>
                  <a:rPr lang="en-US"/>
                  <a:t>-45</a:t>
                </a:r>
                <a:endParaRPr lang="en-US" baseline="50000"/>
              </a:p>
            </p:txBody>
          </p:sp>
          <p:sp>
            <p:nvSpPr>
              <p:cNvPr id="99347" name="Text Box 19"/>
              <p:cNvSpPr txBox="1">
                <a:spLocks noChangeArrowheads="1"/>
              </p:cNvSpPr>
              <p:nvPr/>
            </p:nvSpPr>
            <p:spPr bwMode="auto">
              <a:xfrm>
                <a:off x="93" y="3353"/>
                <a:ext cx="382" cy="233"/>
              </a:xfrm>
              <a:prstGeom prst="rect">
                <a:avLst/>
              </a:prstGeom>
              <a:noFill/>
              <a:ln w="9525">
                <a:noFill/>
                <a:miter lim="800000"/>
                <a:headEnd/>
                <a:tailEnd/>
              </a:ln>
              <a:effectLst/>
            </p:spPr>
            <p:txBody>
              <a:bodyPr wrap="none">
                <a:spAutoFit/>
              </a:bodyPr>
              <a:lstStyle/>
              <a:p>
                <a:r>
                  <a:rPr lang="en-US"/>
                  <a:t>-135</a:t>
                </a:r>
                <a:endParaRPr lang="en-US" baseline="50000"/>
              </a:p>
            </p:txBody>
          </p:sp>
          <p:sp>
            <p:nvSpPr>
              <p:cNvPr id="99348" name="Text Box 20"/>
              <p:cNvSpPr txBox="1">
                <a:spLocks noChangeArrowheads="1"/>
              </p:cNvSpPr>
              <p:nvPr/>
            </p:nvSpPr>
            <p:spPr bwMode="auto">
              <a:xfrm>
                <a:off x="93" y="3722"/>
                <a:ext cx="382" cy="233"/>
              </a:xfrm>
              <a:prstGeom prst="rect">
                <a:avLst/>
              </a:prstGeom>
              <a:noFill/>
              <a:ln w="9525">
                <a:noFill/>
                <a:miter lim="800000"/>
                <a:headEnd/>
                <a:tailEnd/>
              </a:ln>
              <a:effectLst/>
            </p:spPr>
            <p:txBody>
              <a:bodyPr wrap="none">
                <a:spAutoFit/>
              </a:bodyPr>
              <a:lstStyle/>
              <a:p>
                <a:r>
                  <a:rPr lang="en-US"/>
                  <a:t>-180</a:t>
                </a:r>
                <a:endParaRPr lang="en-US" baseline="50000"/>
              </a:p>
            </p:txBody>
          </p:sp>
          <p:sp>
            <p:nvSpPr>
              <p:cNvPr id="99349" name="Text Box 21"/>
              <p:cNvSpPr txBox="1">
                <a:spLocks noChangeArrowheads="1"/>
              </p:cNvSpPr>
              <p:nvPr/>
            </p:nvSpPr>
            <p:spPr bwMode="auto">
              <a:xfrm>
                <a:off x="93" y="2985"/>
                <a:ext cx="308" cy="233"/>
              </a:xfrm>
              <a:prstGeom prst="rect">
                <a:avLst/>
              </a:prstGeom>
              <a:noFill/>
              <a:ln w="9525">
                <a:noFill/>
                <a:miter lim="800000"/>
                <a:headEnd/>
                <a:tailEnd/>
              </a:ln>
              <a:effectLst/>
            </p:spPr>
            <p:txBody>
              <a:bodyPr wrap="none">
                <a:spAutoFit/>
              </a:bodyPr>
              <a:lstStyle/>
              <a:p>
                <a:r>
                  <a:rPr lang="en-US"/>
                  <a:t>-90</a:t>
                </a:r>
                <a:endParaRPr lang="en-US" baseline="50000"/>
              </a:p>
            </p:txBody>
          </p:sp>
        </p:grpSp>
        <p:grpSp>
          <p:nvGrpSpPr>
            <p:cNvPr id="4" name="Group 22"/>
            <p:cNvGrpSpPr>
              <a:grpSpLocks/>
            </p:cNvGrpSpPr>
            <p:nvPr/>
          </p:nvGrpSpPr>
          <p:grpSpPr bwMode="auto">
            <a:xfrm>
              <a:off x="220" y="2270"/>
              <a:ext cx="5359" cy="402"/>
              <a:chOff x="220" y="2270"/>
              <a:chExt cx="5359" cy="402"/>
            </a:xfrm>
          </p:grpSpPr>
          <p:sp>
            <p:nvSpPr>
              <p:cNvPr id="99351" name="Line 23"/>
              <p:cNvSpPr>
                <a:spLocks noChangeShapeType="1"/>
              </p:cNvSpPr>
              <p:nvPr/>
            </p:nvSpPr>
            <p:spPr bwMode="auto">
              <a:xfrm>
                <a:off x="220" y="2364"/>
                <a:ext cx="5132" cy="0"/>
              </a:xfrm>
              <a:prstGeom prst="line">
                <a:avLst/>
              </a:prstGeom>
              <a:noFill/>
              <a:ln w="19050">
                <a:solidFill>
                  <a:schemeClr val="tx1"/>
                </a:solidFill>
                <a:round/>
                <a:headEnd/>
                <a:tailEnd type="triangle" w="med" len="med"/>
              </a:ln>
              <a:effectLst/>
            </p:spPr>
            <p:txBody>
              <a:bodyPr/>
              <a:lstStyle/>
              <a:p>
                <a:endParaRPr lang="en-US"/>
              </a:p>
            </p:txBody>
          </p:sp>
          <p:sp>
            <p:nvSpPr>
              <p:cNvPr id="99352" name="Line 24"/>
              <p:cNvSpPr>
                <a:spLocks noChangeShapeType="1"/>
              </p:cNvSpPr>
              <p:nvPr/>
            </p:nvSpPr>
            <p:spPr bwMode="auto">
              <a:xfrm>
                <a:off x="1040" y="2319"/>
                <a:ext cx="0" cy="127"/>
              </a:xfrm>
              <a:prstGeom prst="line">
                <a:avLst/>
              </a:prstGeom>
              <a:noFill/>
              <a:ln w="19050">
                <a:solidFill>
                  <a:schemeClr val="tx1"/>
                </a:solidFill>
                <a:round/>
                <a:headEnd/>
                <a:tailEnd/>
              </a:ln>
              <a:effectLst/>
            </p:spPr>
            <p:txBody>
              <a:bodyPr/>
              <a:lstStyle/>
              <a:p>
                <a:endParaRPr lang="en-US"/>
              </a:p>
            </p:txBody>
          </p:sp>
          <p:sp>
            <p:nvSpPr>
              <p:cNvPr id="99353" name="Line 25"/>
              <p:cNvSpPr>
                <a:spLocks noChangeShapeType="1"/>
              </p:cNvSpPr>
              <p:nvPr/>
            </p:nvSpPr>
            <p:spPr bwMode="auto">
              <a:xfrm>
                <a:off x="1609" y="2319"/>
                <a:ext cx="0" cy="127"/>
              </a:xfrm>
              <a:prstGeom prst="line">
                <a:avLst/>
              </a:prstGeom>
              <a:noFill/>
              <a:ln w="19050">
                <a:solidFill>
                  <a:schemeClr val="tx1"/>
                </a:solidFill>
                <a:round/>
                <a:headEnd/>
                <a:tailEnd/>
              </a:ln>
              <a:effectLst/>
            </p:spPr>
            <p:txBody>
              <a:bodyPr/>
              <a:lstStyle/>
              <a:p>
                <a:endParaRPr lang="en-US"/>
              </a:p>
            </p:txBody>
          </p:sp>
          <p:sp>
            <p:nvSpPr>
              <p:cNvPr id="99354" name="Line 26"/>
              <p:cNvSpPr>
                <a:spLocks noChangeShapeType="1"/>
              </p:cNvSpPr>
              <p:nvPr/>
            </p:nvSpPr>
            <p:spPr bwMode="auto">
              <a:xfrm>
                <a:off x="2179" y="2319"/>
                <a:ext cx="0" cy="127"/>
              </a:xfrm>
              <a:prstGeom prst="line">
                <a:avLst/>
              </a:prstGeom>
              <a:noFill/>
              <a:ln w="19050">
                <a:solidFill>
                  <a:schemeClr val="tx1"/>
                </a:solidFill>
                <a:round/>
                <a:headEnd/>
                <a:tailEnd/>
              </a:ln>
              <a:effectLst/>
            </p:spPr>
            <p:txBody>
              <a:bodyPr/>
              <a:lstStyle/>
              <a:p>
                <a:endParaRPr lang="en-US"/>
              </a:p>
            </p:txBody>
          </p:sp>
          <p:sp>
            <p:nvSpPr>
              <p:cNvPr id="99355" name="Line 27"/>
              <p:cNvSpPr>
                <a:spLocks noChangeShapeType="1"/>
              </p:cNvSpPr>
              <p:nvPr/>
            </p:nvSpPr>
            <p:spPr bwMode="auto">
              <a:xfrm>
                <a:off x="2749" y="2319"/>
                <a:ext cx="0" cy="127"/>
              </a:xfrm>
              <a:prstGeom prst="line">
                <a:avLst/>
              </a:prstGeom>
              <a:noFill/>
              <a:ln w="19050">
                <a:solidFill>
                  <a:schemeClr val="tx1"/>
                </a:solidFill>
                <a:round/>
                <a:headEnd/>
                <a:tailEnd/>
              </a:ln>
              <a:effectLst/>
            </p:spPr>
            <p:txBody>
              <a:bodyPr/>
              <a:lstStyle/>
              <a:p>
                <a:endParaRPr lang="en-US"/>
              </a:p>
            </p:txBody>
          </p:sp>
          <p:sp>
            <p:nvSpPr>
              <p:cNvPr id="99356" name="Line 28"/>
              <p:cNvSpPr>
                <a:spLocks noChangeShapeType="1"/>
              </p:cNvSpPr>
              <p:nvPr/>
            </p:nvSpPr>
            <p:spPr bwMode="auto">
              <a:xfrm>
                <a:off x="3318" y="2319"/>
                <a:ext cx="0" cy="127"/>
              </a:xfrm>
              <a:prstGeom prst="line">
                <a:avLst/>
              </a:prstGeom>
              <a:noFill/>
              <a:ln w="19050">
                <a:solidFill>
                  <a:schemeClr val="tx1"/>
                </a:solidFill>
                <a:round/>
                <a:headEnd/>
                <a:tailEnd/>
              </a:ln>
              <a:effectLst/>
            </p:spPr>
            <p:txBody>
              <a:bodyPr/>
              <a:lstStyle/>
              <a:p>
                <a:endParaRPr lang="en-US"/>
              </a:p>
            </p:txBody>
          </p:sp>
          <p:sp>
            <p:nvSpPr>
              <p:cNvPr id="99357" name="Line 29"/>
              <p:cNvSpPr>
                <a:spLocks noChangeShapeType="1"/>
              </p:cNvSpPr>
              <p:nvPr/>
            </p:nvSpPr>
            <p:spPr bwMode="auto">
              <a:xfrm>
                <a:off x="3888" y="2319"/>
                <a:ext cx="0" cy="127"/>
              </a:xfrm>
              <a:prstGeom prst="line">
                <a:avLst/>
              </a:prstGeom>
              <a:noFill/>
              <a:ln w="19050">
                <a:solidFill>
                  <a:schemeClr val="tx1"/>
                </a:solidFill>
                <a:round/>
                <a:headEnd/>
                <a:tailEnd/>
              </a:ln>
              <a:effectLst/>
            </p:spPr>
            <p:txBody>
              <a:bodyPr/>
              <a:lstStyle/>
              <a:p>
                <a:endParaRPr lang="en-US"/>
              </a:p>
            </p:txBody>
          </p:sp>
          <p:sp>
            <p:nvSpPr>
              <p:cNvPr id="99358" name="Line 30"/>
              <p:cNvSpPr>
                <a:spLocks noChangeShapeType="1"/>
              </p:cNvSpPr>
              <p:nvPr/>
            </p:nvSpPr>
            <p:spPr bwMode="auto">
              <a:xfrm>
                <a:off x="4458" y="2319"/>
                <a:ext cx="0" cy="127"/>
              </a:xfrm>
              <a:prstGeom prst="line">
                <a:avLst/>
              </a:prstGeom>
              <a:noFill/>
              <a:ln w="19050">
                <a:solidFill>
                  <a:schemeClr val="tx1"/>
                </a:solidFill>
                <a:round/>
                <a:headEnd/>
                <a:tailEnd/>
              </a:ln>
              <a:effectLst/>
            </p:spPr>
            <p:txBody>
              <a:bodyPr/>
              <a:lstStyle/>
              <a:p>
                <a:endParaRPr lang="en-US"/>
              </a:p>
            </p:txBody>
          </p:sp>
          <p:sp>
            <p:nvSpPr>
              <p:cNvPr id="99359" name="Line 31"/>
              <p:cNvSpPr>
                <a:spLocks noChangeShapeType="1"/>
              </p:cNvSpPr>
              <p:nvPr/>
            </p:nvSpPr>
            <p:spPr bwMode="auto">
              <a:xfrm>
                <a:off x="5028" y="2319"/>
                <a:ext cx="0" cy="127"/>
              </a:xfrm>
              <a:prstGeom prst="line">
                <a:avLst/>
              </a:prstGeom>
              <a:noFill/>
              <a:ln w="19050">
                <a:solidFill>
                  <a:schemeClr val="tx1"/>
                </a:solidFill>
                <a:round/>
                <a:headEnd/>
                <a:tailEnd/>
              </a:ln>
              <a:effectLst/>
            </p:spPr>
            <p:txBody>
              <a:bodyPr/>
              <a:lstStyle/>
              <a:p>
                <a:endParaRPr lang="en-US"/>
              </a:p>
            </p:txBody>
          </p:sp>
          <p:sp>
            <p:nvSpPr>
              <p:cNvPr id="99360" name="Text Box 32"/>
              <p:cNvSpPr txBox="1">
                <a:spLocks noChangeArrowheads="1"/>
              </p:cNvSpPr>
              <p:nvPr/>
            </p:nvSpPr>
            <p:spPr bwMode="auto">
              <a:xfrm>
                <a:off x="884" y="2439"/>
                <a:ext cx="313" cy="233"/>
              </a:xfrm>
              <a:prstGeom prst="rect">
                <a:avLst/>
              </a:prstGeom>
              <a:noFill/>
              <a:ln w="9525">
                <a:noFill/>
                <a:miter lim="800000"/>
                <a:headEnd/>
                <a:tailEnd/>
              </a:ln>
              <a:effectLst/>
            </p:spPr>
            <p:txBody>
              <a:bodyPr wrap="none">
                <a:spAutoFit/>
              </a:bodyPr>
              <a:lstStyle/>
              <a:p>
                <a:r>
                  <a:rPr lang="en-US"/>
                  <a:t>10</a:t>
                </a:r>
                <a:r>
                  <a:rPr lang="en-US" baseline="50000"/>
                  <a:t>4</a:t>
                </a:r>
              </a:p>
            </p:txBody>
          </p:sp>
          <p:sp>
            <p:nvSpPr>
              <p:cNvPr id="99361" name="Text Box 33"/>
              <p:cNvSpPr txBox="1">
                <a:spLocks noChangeArrowheads="1"/>
              </p:cNvSpPr>
              <p:nvPr/>
            </p:nvSpPr>
            <p:spPr bwMode="auto">
              <a:xfrm>
                <a:off x="1444" y="2439"/>
                <a:ext cx="313" cy="233"/>
              </a:xfrm>
              <a:prstGeom prst="rect">
                <a:avLst/>
              </a:prstGeom>
              <a:noFill/>
              <a:ln w="9525">
                <a:noFill/>
                <a:miter lim="800000"/>
                <a:headEnd/>
                <a:tailEnd/>
              </a:ln>
              <a:effectLst/>
            </p:spPr>
            <p:txBody>
              <a:bodyPr wrap="none">
                <a:spAutoFit/>
              </a:bodyPr>
              <a:lstStyle/>
              <a:p>
                <a:r>
                  <a:rPr lang="en-US"/>
                  <a:t>10</a:t>
                </a:r>
                <a:r>
                  <a:rPr lang="en-US" baseline="50000"/>
                  <a:t>5</a:t>
                </a:r>
              </a:p>
            </p:txBody>
          </p:sp>
          <p:sp>
            <p:nvSpPr>
              <p:cNvPr id="99362" name="Text Box 34"/>
              <p:cNvSpPr txBox="1">
                <a:spLocks noChangeArrowheads="1"/>
              </p:cNvSpPr>
              <p:nvPr/>
            </p:nvSpPr>
            <p:spPr bwMode="auto">
              <a:xfrm>
                <a:off x="2014" y="2439"/>
                <a:ext cx="313" cy="233"/>
              </a:xfrm>
              <a:prstGeom prst="rect">
                <a:avLst/>
              </a:prstGeom>
              <a:noFill/>
              <a:ln w="9525">
                <a:noFill/>
                <a:miter lim="800000"/>
                <a:headEnd/>
                <a:tailEnd/>
              </a:ln>
              <a:effectLst/>
            </p:spPr>
            <p:txBody>
              <a:bodyPr wrap="none">
                <a:spAutoFit/>
              </a:bodyPr>
              <a:lstStyle/>
              <a:p>
                <a:r>
                  <a:rPr lang="en-US"/>
                  <a:t>10</a:t>
                </a:r>
                <a:r>
                  <a:rPr lang="en-US" baseline="50000"/>
                  <a:t>6</a:t>
                </a:r>
              </a:p>
            </p:txBody>
          </p:sp>
          <p:sp>
            <p:nvSpPr>
              <p:cNvPr id="99363" name="Text Box 35"/>
              <p:cNvSpPr txBox="1">
                <a:spLocks noChangeArrowheads="1"/>
              </p:cNvSpPr>
              <p:nvPr/>
            </p:nvSpPr>
            <p:spPr bwMode="auto">
              <a:xfrm>
                <a:off x="2584" y="2439"/>
                <a:ext cx="313" cy="233"/>
              </a:xfrm>
              <a:prstGeom prst="rect">
                <a:avLst/>
              </a:prstGeom>
              <a:noFill/>
              <a:ln w="9525">
                <a:noFill/>
                <a:miter lim="800000"/>
                <a:headEnd/>
                <a:tailEnd/>
              </a:ln>
              <a:effectLst/>
            </p:spPr>
            <p:txBody>
              <a:bodyPr wrap="none">
                <a:spAutoFit/>
              </a:bodyPr>
              <a:lstStyle/>
              <a:p>
                <a:r>
                  <a:rPr lang="en-US"/>
                  <a:t>10</a:t>
                </a:r>
                <a:r>
                  <a:rPr lang="en-US" baseline="50000"/>
                  <a:t>7</a:t>
                </a:r>
              </a:p>
            </p:txBody>
          </p:sp>
          <p:sp>
            <p:nvSpPr>
              <p:cNvPr id="99364" name="Text Box 36"/>
              <p:cNvSpPr txBox="1">
                <a:spLocks noChangeArrowheads="1"/>
              </p:cNvSpPr>
              <p:nvPr/>
            </p:nvSpPr>
            <p:spPr bwMode="auto">
              <a:xfrm>
                <a:off x="3153" y="2439"/>
                <a:ext cx="313" cy="233"/>
              </a:xfrm>
              <a:prstGeom prst="rect">
                <a:avLst/>
              </a:prstGeom>
              <a:noFill/>
              <a:ln w="9525">
                <a:noFill/>
                <a:miter lim="800000"/>
                <a:headEnd/>
                <a:tailEnd/>
              </a:ln>
              <a:effectLst/>
            </p:spPr>
            <p:txBody>
              <a:bodyPr wrap="none">
                <a:spAutoFit/>
              </a:bodyPr>
              <a:lstStyle/>
              <a:p>
                <a:r>
                  <a:rPr lang="en-US"/>
                  <a:t>10</a:t>
                </a:r>
                <a:r>
                  <a:rPr lang="en-US" baseline="50000"/>
                  <a:t>8</a:t>
                </a:r>
              </a:p>
            </p:txBody>
          </p:sp>
          <p:sp>
            <p:nvSpPr>
              <p:cNvPr id="99365" name="Text Box 37"/>
              <p:cNvSpPr txBox="1">
                <a:spLocks noChangeArrowheads="1"/>
              </p:cNvSpPr>
              <p:nvPr/>
            </p:nvSpPr>
            <p:spPr bwMode="auto">
              <a:xfrm>
                <a:off x="3723" y="2439"/>
                <a:ext cx="313" cy="233"/>
              </a:xfrm>
              <a:prstGeom prst="rect">
                <a:avLst/>
              </a:prstGeom>
              <a:noFill/>
              <a:ln w="9525">
                <a:noFill/>
                <a:miter lim="800000"/>
                <a:headEnd/>
                <a:tailEnd/>
              </a:ln>
              <a:effectLst/>
            </p:spPr>
            <p:txBody>
              <a:bodyPr wrap="none">
                <a:spAutoFit/>
              </a:bodyPr>
              <a:lstStyle/>
              <a:p>
                <a:r>
                  <a:rPr lang="en-US"/>
                  <a:t>10</a:t>
                </a:r>
                <a:r>
                  <a:rPr lang="en-US" baseline="50000"/>
                  <a:t>9</a:t>
                </a:r>
              </a:p>
            </p:txBody>
          </p:sp>
          <p:sp>
            <p:nvSpPr>
              <p:cNvPr id="99366" name="Text Box 38"/>
              <p:cNvSpPr txBox="1">
                <a:spLocks noChangeArrowheads="1"/>
              </p:cNvSpPr>
              <p:nvPr/>
            </p:nvSpPr>
            <p:spPr bwMode="auto">
              <a:xfrm>
                <a:off x="4293" y="2439"/>
                <a:ext cx="363" cy="233"/>
              </a:xfrm>
              <a:prstGeom prst="rect">
                <a:avLst/>
              </a:prstGeom>
              <a:noFill/>
              <a:ln w="9525">
                <a:noFill/>
                <a:miter lim="800000"/>
                <a:headEnd/>
                <a:tailEnd/>
              </a:ln>
              <a:effectLst/>
            </p:spPr>
            <p:txBody>
              <a:bodyPr wrap="none">
                <a:spAutoFit/>
              </a:bodyPr>
              <a:lstStyle/>
              <a:p>
                <a:r>
                  <a:rPr lang="en-US"/>
                  <a:t>10</a:t>
                </a:r>
                <a:r>
                  <a:rPr lang="en-US" baseline="50000"/>
                  <a:t>10</a:t>
                </a:r>
              </a:p>
            </p:txBody>
          </p:sp>
          <p:sp>
            <p:nvSpPr>
              <p:cNvPr id="99367" name="Text Box 39"/>
              <p:cNvSpPr txBox="1">
                <a:spLocks noChangeArrowheads="1"/>
              </p:cNvSpPr>
              <p:nvPr/>
            </p:nvSpPr>
            <p:spPr bwMode="auto">
              <a:xfrm>
                <a:off x="4863" y="2439"/>
                <a:ext cx="363" cy="233"/>
              </a:xfrm>
              <a:prstGeom prst="rect">
                <a:avLst/>
              </a:prstGeom>
              <a:noFill/>
              <a:ln w="9525">
                <a:noFill/>
                <a:miter lim="800000"/>
                <a:headEnd/>
                <a:tailEnd/>
              </a:ln>
              <a:effectLst/>
            </p:spPr>
            <p:txBody>
              <a:bodyPr wrap="none">
                <a:spAutoFit/>
              </a:bodyPr>
              <a:lstStyle/>
              <a:p>
                <a:r>
                  <a:rPr lang="en-US"/>
                  <a:t>10</a:t>
                </a:r>
                <a:r>
                  <a:rPr lang="en-US" baseline="50000"/>
                  <a:t>11</a:t>
                </a:r>
              </a:p>
            </p:txBody>
          </p:sp>
          <p:graphicFrame>
            <p:nvGraphicFramePr>
              <p:cNvPr id="99368" name="Object 40"/>
              <p:cNvGraphicFramePr>
                <a:graphicFrameLocks noChangeAspect="1"/>
              </p:cNvGraphicFramePr>
              <p:nvPr/>
            </p:nvGraphicFramePr>
            <p:xfrm>
              <a:off x="5352" y="2270"/>
              <a:ext cx="227" cy="208"/>
            </p:xfrm>
            <a:graphic>
              <a:graphicData uri="http://schemas.openxmlformats.org/presentationml/2006/ole">
                <mc:AlternateContent xmlns:mc="http://schemas.openxmlformats.org/markup-compatibility/2006">
                  <mc:Choice xmlns:v="urn:schemas-microsoft-com:vml" Requires="v">
                    <p:oleObj spid="_x0000_s23704"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2" y="2270"/>
                            <a:ext cx="227" cy="2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aphicFrame>
        <p:nvGraphicFramePr>
          <p:cNvPr id="99369" name="Object 41"/>
          <p:cNvGraphicFramePr>
            <a:graphicFrameLocks noChangeAspect="1"/>
          </p:cNvGraphicFramePr>
          <p:nvPr/>
        </p:nvGraphicFramePr>
        <p:xfrm>
          <a:off x="7720013" y="4786313"/>
          <a:ext cx="1663700" cy="804862"/>
        </p:xfrm>
        <a:graphic>
          <a:graphicData uri="http://schemas.openxmlformats.org/presentationml/2006/ole">
            <mc:AlternateContent xmlns:mc="http://schemas.openxmlformats.org/markup-compatibility/2006">
              <mc:Choice xmlns:v="urn:schemas-microsoft-com:vml" Requires="v">
                <p:oleObj spid="_x0000_s23705" name="Equation" r:id="rId5" imgW="812520" imgH="393480" progId="Equation.3">
                  <p:embed/>
                </p:oleObj>
              </mc:Choice>
              <mc:Fallback>
                <p:oleObj name="Equation" r:id="rId5" imgW="81252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0013" y="4786313"/>
                        <a:ext cx="1663700" cy="804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9370" name="Line 42"/>
          <p:cNvSpPr>
            <a:spLocks noChangeShapeType="1"/>
          </p:cNvSpPr>
          <p:nvPr/>
        </p:nvSpPr>
        <p:spPr bwMode="auto">
          <a:xfrm>
            <a:off x="2444751" y="4389438"/>
            <a:ext cx="6296025" cy="0"/>
          </a:xfrm>
          <a:prstGeom prst="line">
            <a:avLst/>
          </a:prstGeom>
          <a:noFill/>
          <a:ln w="9525">
            <a:solidFill>
              <a:schemeClr val="tx1"/>
            </a:solidFill>
            <a:prstDash val="dashDot"/>
            <a:round/>
            <a:headEnd/>
            <a:tailEnd/>
          </a:ln>
          <a:effectLst/>
        </p:spPr>
        <p:txBody>
          <a:bodyPr/>
          <a:lstStyle/>
          <a:p>
            <a:endParaRPr lang="en-US"/>
          </a:p>
        </p:txBody>
      </p:sp>
      <p:grpSp>
        <p:nvGrpSpPr>
          <p:cNvPr id="5" name="Group 76"/>
          <p:cNvGrpSpPr>
            <a:grpSpLocks/>
          </p:cNvGrpSpPr>
          <p:nvPr/>
        </p:nvGrpSpPr>
        <p:grpSpPr bwMode="auto">
          <a:xfrm>
            <a:off x="2063751" y="3800475"/>
            <a:ext cx="8456613" cy="1169988"/>
            <a:chOff x="340" y="2394"/>
            <a:chExt cx="5327" cy="737"/>
          </a:xfrm>
        </p:grpSpPr>
        <p:sp>
          <p:nvSpPr>
            <p:cNvPr id="99372" name="Line 44"/>
            <p:cNvSpPr>
              <a:spLocks noChangeShapeType="1"/>
            </p:cNvSpPr>
            <p:nvPr/>
          </p:nvSpPr>
          <p:spPr bwMode="auto">
            <a:xfrm flipH="1">
              <a:off x="340" y="2394"/>
              <a:ext cx="3632" cy="0"/>
            </a:xfrm>
            <a:prstGeom prst="line">
              <a:avLst/>
            </a:prstGeom>
            <a:noFill/>
            <a:ln w="38100">
              <a:solidFill>
                <a:srgbClr val="00CC00"/>
              </a:solidFill>
              <a:round/>
              <a:headEnd/>
              <a:tailEnd/>
            </a:ln>
            <a:effectLst/>
          </p:spPr>
          <p:txBody>
            <a:bodyPr/>
            <a:lstStyle/>
            <a:p>
              <a:endParaRPr lang="en-US"/>
            </a:p>
          </p:txBody>
        </p:sp>
        <p:sp>
          <p:nvSpPr>
            <p:cNvPr id="99373" name="Line 45"/>
            <p:cNvSpPr>
              <a:spLocks noChangeShapeType="1"/>
            </p:cNvSpPr>
            <p:nvPr/>
          </p:nvSpPr>
          <p:spPr bwMode="auto">
            <a:xfrm flipH="1">
              <a:off x="5119" y="3131"/>
              <a:ext cx="548" cy="0"/>
            </a:xfrm>
            <a:prstGeom prst="line">
              <a:avLst/>
            </a:prstGeom>
            <a:noFill/>
            <a:ln w="38100">
              <a:solidFill>
                <a:srgbClr val="00CC00"/>
              </a:solidFill>
              <a:round/>
              <a:headEnd/>
              <a:tailEnd/>
            </a:ln>
            <a:effectLst/>
          </p:spPr>
          <p:txBody>
            <a:bodyPr/>
            <a:lstStyle/>
            <a:p>
              <a:endParaRPr lang="en-US"/>
            </a:p>
          </p:txBody>
        </p:sp>
        <p:sp>
          <p:nvSpPr>
            <p:cNvPr id="99374" name="Line 46"/>
            <p:cNvSpPr>
              <a:spLocks noChangeShapeType="1"/>
            </p:cNvSpPr>
            <p:nvPr/>
          </p:nvSpPr>
          <p:spPr bwMode="auto">
            <a:xfrm>
              <a:off x="3972" y="2394"/>
              <a:ext cx="1147" cy="737"/>
            </a:xfrm>
            <a:prstGeom prst="line">
              <a:avLst/>
            </a:prstGeom>
            <a:noFill/>
            <a:ln w="38100">
              <a:solidFill>
                <a:srgbClr val="00CC00"/>
              </a:solidFill>
              <a:round/>
              <a:headEnd/>
              <a:tailEnd/>
            </a:ln>
            <a:effectLst/>
          </p:spPr>
          <p:txBody>
            <a:bodyPr/>
            <a:lstStyle/>
            <a:p>
              <a:endParaRPr lang="en-US"/>
            </a:p>
          </p:txBody>
        </p:sp>
      </p:grpSp>
      <p:sp>
        <p:nvSpPr>
          <p:cNvPr id="99375" name="Line 47"/>
          <p:cNvSpPr>
            <a:spLocks noChangeShapeType="1"/>
          </p:cNvSpPr>
          <p:nvPr/>
        </p:nvSpPr>
        <p:spPr bwMode="auto">
          <a:xfrm flipV="1">
            <a:off x="8740775" y="3875089"/>
            <a:ext cx="0" cy="509587"/>
          </a:xfrm>
          <a:prstGeom prst="line">
            <a:avLst/>
          </a:prstGeom>
          <a:noFill/>
          <a:ln w="9525">
            <a:solidFill>
              <a:schemeClr val="tx1"/>
            </a:solidFill>
            <a:prstDash val="dashDot"/>
            <a:round/>
            <a:headEnd/>
            <a:tailEnd/>
          </a:ln>
          <a:effectLst/>
        </p:spPr>
        <p:txBody>
          <a:bodyPr/>
          <a:lstStyle/>
          <a:p>
            <a:endParaRPr lang="en-US"/>
          </a:p>
        </p:txBody>
      </p:sp>
      <p:sp>
        <p:nvSpPr>
          <p:cNvPr id="99382" name="Line 54"/>
          <p:cNvSpPr>
            <a:spLocks noChangeShapeType="1"/>
          </p:cNvSpPr>
          <p:nvPr/>
        </p:nvSpPr>
        <p:spPr bwMode="auto">
          <a:xfrm flipV="1">
            <a:off x="9644063" y="2649539"/>
            <a:ext cx="0" cy="1074737"/>
          </a:xfrm>
          <a:prstGeom prst="line">
            <a:avLst/>
          </a:prstGeom>
          <a:noFill/>
          <a:ln w="9525">
            <a:solidFill>
              <a:schemeClr val="tx1"/>
            </a:solidFill>
            <a:prstDash val="dashDot"/>
            <a:round/>
            <a:headEnd/>
            <a:tailEnd/>
          </a:ln>
          <a:effectLst/>
        </p:spPr>
        <p:txBody>
          <a:bodyPr/>
          <a:lstStyle/>
          <a:p>
            <a:endParaRPr lang="en-US"/>
          </a:p>
        </p:txBody>
      </p:sp>
      <p:grpSp>
        <p:nvGrpSpPr>
          <p:cNvPr id="6" name="Group 62"/>
          <p:cNvGrpSpPr>
            <a:grpSpLocks/>
          </p:cNvGrpSpPr>
          <p:nvPr/>
        </p:nvGrpSpPr>
        <p:grpSpPr bwMode="auto">
          <a:xfrm>
            <a:off x="2063751" y="2600326"/>
            <a:ext cx="8188325" cy="608013"/>
            <a:chOff x="340" y="1638"/>
            <a:chExt cx="5158" cy="383"/>
          </a:xfrm>
        </p:grpSpPr>
        <p:sp>
          <p:nvSpPr>
            <p:cNvPr id="99379" name="Line 51"/>
            <p:cNvSpPr>
              <a:spLocks noChangeShapeType="1"/>
            </p:cNvSpPr>
            <p:nvPr/>
          </p:nvSpPr>
          <p:spPr bwMode="auto">
            <a:xfrm flipH="1">
              <a:off x="340" y="1657"/>
              <a:ext cx="1933" cy="0"/>
            </a:xfrm>
            <a:prstGeom prst="line">
              <a:avLst/>
            </a:prstGeom>
            <a:noFill/>
            <a:ln w="38100">
              <a:solidFill>
                <a:schemeClr val="hlink"/>
              </a:solidFill>
              <a:round/>
              <a:headEnd/>
              <a:tailEnd/>
            </a:ln>
            <a:effectLst/>
          </p:spPr>
          <p:txBody>
            <a:bodyPr/>
            <a:lstStyle/>
            <a:p>
              <a:endParaRPr lang="en-US"/>
            </a:p>
          </p:txBody>
        </p:sp>
        <p:sp>
          <p:nvSpPr>
            <p:cNvPr id="99380" name="Line 52"/>
            <p:cNvSpPr>
              <a:spLocks noChangeShapeType="1"/>
            </p:cNvSpPr>
            <p:nvPr/>
          </p:nvSpPr>
          <p:spPr bwMode="auto">
            <a:xfrm flipH="1">
              <a:off x="2832" y="2021"/>
              <a:ext cx="553" cy="0"/>
            </a:xfrm>
            <a:prstGeom prst="line">
              <a:avLst/>
            </a:prstGeom>
            <a:noFill/>
            <a:ln w="38100">
              <a:solidFill>
                <a:schemeClr val="hlink"/>
              </a:solidFill>
              <a:round/>
              <a:headEnd/>
              <a:tailEnd/>
            </a:ln>
            <a:effectLst/>
          </p:spPr>
          <p:txBody>
            <a:bodyPr/>
            <a:lstStyle/>
            <a:p>
              <a:endParaRPr lang="en-US"/>
            </a:p>
          </p:txBody>
        </p:sp>
        <p:sp>
          <p:nvSpPr>
            <p:cNvPr id="99381" name="Line 53"/>
            <p:cNvSpPr>
              <a:spLocks noChangeShapeType="1"/>
            </p:cNvSpPr>
            <p:nvPr/>
          </p:nvSpPr>
          <p:spPr bwMode="auto">
            <a:xfrm>
              <a:off x="2273" y="1657"/>
              <a:ext cx="559" cy="359"/>
            </a:xfrm>
            <a:prstGeom prst="line">
              <a:avLst/>
            </a:prstGeom>
            <a:noFill/>
            <a:ln w="38100">
              <a:solidFill>
                <a:schemeClr val="hlink"/>
              </a:solidFill>
              <a:round/>
              <a:headEnd/>
              <a:tailEnd/>
            </a:ln>
            <a:effectLst/>
          </p:spPr>
          <p:txBody>
            <a:bodyPr/>
            <a:lstStyle/>
            <a:p>
              <a:endParaRPr lang="en-US"/>
            </a:p>
          </p:txBody>
        </p:sp>
        <p:sp>
          <p:nvSpPr>
            <p:cNvPr id="99384" name="Line 56"/>
            <p:cNvSpPr>
              <a:spLocks noChangeShapeType="1"/>
            </p:cNvSpPr>
            <p:nvPr/>
          </p:nvSpPr>
          <p:spPr bwMode="auto">
            <a:xfrm flipH="1">
              <a:off x="3385" y="1640"/>
              <a:ext cx="591" cy="380"/>
            </a:xfrm>
            <a:prstGeom prst="line">
              <a:avLst/>
            </a:prstGeom>
            <a:noFill/>
            <a:ln w="38100">
              <a:solidFill>
                <a:schemeClr val="hlink"/>
              </a:solidFill>
              <a:round/>
              <a:headEnd/>
              <a:tailEnd/>
            </a:ln>
            <a:effectLst/>
          </p:spPr>
          <p:txBody>
            <a:bodyPr/>
            <a:lstStyle/>
            <a:p>
              <a:endParaRPr lang="en-US"/>
            </a:p>
          </p:txBody>
        </p:sp>
        <p:sp>
          <p:nvSpPr>
            <p:cNvPr id="99385" name="Line 57"/>
            <p:cNvSpPr>
              <a:spLocks noChangeShapeType="1"/>
            </p:cNvSpPr>
            <p:nvPr/>
          </p:nvSpPr>
          <p:spPr bwMode="auto">
            <a:xfrm flipH="1">
              <a:off x="3972" y="1638"/>
              <a:ext cx="1526" cy="0"/>
            </a:xfrm>
            <a:prstGeom prst="line">
              <a:avLst/>
            </a:prstGeom>
            <a:noFill/>
            <a:ln w="38100">
              <a:solidFill>
                <a:schemeClr val="hlink"/>
              </a:solidFill>
              <a:round/>
              <a:headEnd/>
              <a:tailEnd/>
            </a:ln>
            <a:effectLst/>
          </p:spPr>
          <p:txBody>
            <a:bodyPr/>
            <a:lstStyle/>
            <a:p>
              <a:endParaRPr lang="en-US"/>
            </a:p>
          </p:txBody>
        </p:sp>
      </p:grpSp>
      <p:grpSp>
        <p:nvGrpSpPr>
          <p:cNvPr id="7" name="Group 66"/>
          <p:cNvGrpSpPr>
            <a:grpSpLocks/>
          </p:cNvGrpSpPr>
          <p:nvPr/>
        </p:nvGrpSpPr>
        <p:grpSpPr bwMode="auto">
          <a:xfrm>
            <a:off x="2052638" y="2600325"/>
            <a:ext cx="8107362" cy="1189038"/>
            <a:chOff x="333" y="1638"/>
            <a:chExt cx="5107" cy="749"/>
          </a:xfrm>
        </p:grpSpPr>
        <p:grpSp>
          <p:nvGrpSpPr>
            <p:cNvPr id="8" name="Group 63"/>
            <p:cNvGrpSpPr>
              <a:grpSpLocks/>
            </p:cNvGrpSpPr>
            <p:nvPr/>
          </p:nvGrpSpPr>
          <p:grpSpPr bwMode="auto">
            <a:xfrm>
              <a:off x="333" y="1638"/>
              <a:ext cx="3636" cy="381"/>
              <a:chOff x="333" y="1638"/>
              <a:chExt cx="3636" cy="381"/>
            </a:xfrm>
          </p:grpSpPr>
          <p:sp>
            <p:nvSpPr>
              <p:cNvPr id="99386" name="Line 58"/>
              <p:cNvSpPr>
                <a:spLocks noChangeShapeType="1"/>
              </p:cNvSpPr>
              <p:nvPr/>
            </p:nvSpPr>
            <p:spPr bwMode="auto">
              <a:xfrm flipH="1">
                <a:off x="333" y="1655"/>
                <a:ext cx="1933" cy="0"/>
              </a:xfrm>
              <a:prstGeom prst="line">
                <a:avLst/>
              </a:prstGeom>
              <a:noFill/>
              <a:ln w="38100">
                <a:solidFill>
                  <a:schemeClr val="accent1"/>
                </a:solidFill>
                <a:round/>
                <a:headEnd/>
                <a:tailEnd/>
              </a:ln>
              <a:effectLst/>
            </p:spPr>
            <p:txBody>
              <a:bodyPr/>
              <a:lstStyle/>
              <a:p>
                <a:endParaRPr lang="en-US"/>
              </a:p>
            </p:txBody>
          </p:sp>
          <p:sp>
            <p:nvSpPr>
              <p:cNvPr id="99387" name="Line 59"/>
              <p:cNvSpPr>
                <a:spLocks noChangeShapeType="1"/>
              </p:cNvSpPr>
              <p:nvPr/>
            </p:nvSpPr>
            <p:spPr bwMode="auto">
              <a:xfrm flipH="1">
                <a:off x="2825" y="2019"/>
                <a:ext cx="553" cy="0"/>
              </a:xfrm>
              <a:prstGeom prst="line">
                <a:avLst/>
              </a:prstGeom>
              <a:noFill/>
              <a:ln w="38100">
                <a:solidFill>
                  <a:schemeClr val="accent1"/>
                </a:solidFill>
                <a:round/>
                <a:headEnd/>
                <a:tailEnd/>
              </a:ln>
              <a:effectLst/>
            </p:spPr>
            <p:txBody>
              <a:bodyPr/>
              <a:lstStyle/>
              <a:p>
                <a:endParaRPr lang="en-US"/>
              </a:p>
            </p:txBody>
          </p:sp>
          <p:sp>
            <p:nvSpPr>
              <p:cNvPr id="99388" name="Line 60"/>
              <p:cNvSpPr>
                <a:spLocks noChangeShapeType="1"/>
              </p:cNvSpPr>
              <p:nvPr/>
            </p:nvSpPr>
            <p:spPr bwMode="auto">
              <a:xfrm>
                <a:off x="2266" y="1655"/>
                <a:ext cx="559" cy="359"/>
              </a:xfrm>
              <a:prstGeom prst="line">
                <a:avLst/>
              </a:prstGeom>
              <a:noFill/>
              <a:ln w="38100">
                <a:solidFill>
                  <a:schemeClr val="accent1"/>
                </a:solidFill>
                <a:round/>
                <a:headEnd/>
                <a:tailEnd/>
              </a:ln>
              <a:effectLst/>
            </p:spPr>
            <p:txBody>
              <a:bodyPr/>
              <a:lstStyle/>
              <a:p>
                <a:endParaRPr lang="en-US"/>
              </a:p>
            </p:txBody>
          </p:sp>
          <p:sp>
            <p:nvSpPr>
              <p:cNvPr id="99389" name="Line 61"/>
              <p:cNvSpPr>
                <a:spLocks noChangeShapeType="1"/>
              </p:cNvSpPr>
              <p:nvPr/>
            </p:nvSpPr>
            <p:spPr bwMode="auto">
              <a:xfrm flipH="1">
                <a:off x="3378" y="1638"/>
                <a:ext cx="591" cy="380"/>
              </a:xfrm>
              <a:prstGeom prst="line">
                <a:avLst/>
              </a:prstGeom>
              <a:noFill/>
              <a:ln w="38100">
                <a:solidFill>
                  <a:schemeClr val="accent1"/>
                </a:solidFill>
                <a:round/>
                <a:headEnd/>
                <a:tailEnd/>
              </a:ln>
              <a:effectLst/>
            </p:spPr>
            <p:txBody>
              <a:bodyPr/>
              <a:lstStyle/>
              <a:p>
                <a:endParaRPr lang="en-US"/>
              </a:p>
            </p:txBody>
          </p:sp>
        </p:grpSp>
        <p:sp>
          <p:nvSpPr>
            <p:cNvPr id="99392" name="Line 64"/>
            <p:cNvSpPr>
              <a:spLocks noChangeShapeType="1"/>
            </p:cNvSpPr>
            <p:nvPr/>
          </p:nvSpPr>
          <p:spPr bwMode="auto">
            <a:xfrm>
              <a:off x="3968" y="1650"/>
              <a:ext cx="1151" cy="737"/>
            </a:xfrm>
            <a:prstGeom prst="line">
              <a:avLst/>
            </a:prstGeom>
            <a:noFill/>
            <a:ln w="38100">
              <a:solidFill>
                <a:schemeClr val="accent1"/>
              </a:solidFill>
              <a:round/>
              <a:headEnd/>
              <a:tailEnd/>
            </a:ln>
            <a:effectLst/>
          </p:spPr>
          <p:txBody>
            <a:bodyPr/>
            <a:lstStyle/>
            <a:p>
              <a:endParaRPr lang="en-US"/>
            </a:p>
          </p:txBody>
        </p:sp>
        <p:sp>
          <p:nvSpPr>
            <p:cNvPr id="99393" name="Line 65"/>
            <p:cNvSpPr>
              <a:spLocks noChangeShapeType="1"/>
            </p:cNvSpPr>
            <p:nvPr/>
          </p:nvSpPr>
          <p:spPr bwMode="auto">
            <a:xfrm>
              <a:off x="5119" y="2387"/>
              <a:ext cx="321" cy="0"/>
            </a:xfrm>
            <a:prstGeom prst="line">
              <a:avLst/>
            </a:prstGeom>
            <a:noFill/>
            <a:ln w="38100">
              <a:solidFill>
                <a:schemeClr val="accent1"/>
              </a:solidFill>
              <a:round/>
              <a:headEnd/>
              <a:tailEnd/>
            </a:ln>
            <a:effectLst/>
          </p:spPr>
          <p:txBody>
            <a:bodyPr/>
            <a:lstStyle/>
            <a:p>
              <a:endParaRPr lang="en-US"/>
            </a:p>
          </p:txBody>
        </p:sp>
      </p:grpSp>
    </p:spTree>
    <p:extLst>
      <p:ext uri="{BB962C8B-B14F-4D97-AF65-F5344CB8AC3E}">
        <p14:creationId xmlns:p14="http://schemas.microsoft.com/office/powerpoint/2010/main" val="6049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93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3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3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93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9936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70" grpId="0" animBg="1"/>
      <p:bldP spid="99375" grpId="0" animBg="1"/>
      <p:bldP spid="99382"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AutoShape 2"/>
          <p:cNvSpPr>
            <a:spLocks noGrp="1" noChangeArrowheads="1"/>
          </p:cNvSpPr>
          <p:nvPr>
            <p:ph type="title"/>
          </p:nvPr>
        </p:nvSpPr>
        <p:spPr/>
        <p:txBody>
          <a:bodyPr/>
          <a:lstStyle/>
          <a:p>
            <a:r>
              <a:rPr lang="en-US"/>
              <a:t>Comparison to “Actual” Mag Plot</a:t>
            </a:r>
          </a:p>
        </p:txBody>
      </p:sp>
      <p:pic>
        <p:nvPicPr>
          <p:cNvPr id="97284" name="Picture 4" descr="mag"/>
          <p:cNvPicPr>
            <a:picLocks noChangeAspect="1" noChangeArrowheads="1"/>
          </p:cNvPicPr>
          <p:nvPr/>
        </p:nvPicPr>
        <p:blipFill>
          <a:blip r:embed="rId2" cstate="print"/>
          <a:srcRect/>
          <a:stretch>
            <a:fillRect/>
          </a:stretch>
        </p:blipFill>
        <p:spPr bwMode="auto">
          <a:xfrm>
            <a:off x="2640014" y="1412876"/>
            <a:ext cx="7400925" cy="4727575"/>
          </a:xfrm>
          <a:prstGeom prst="rect">
            <a:avLst/>
          </a:prstGeom>
          <a:noFill/>
        </p:spPr>
      </p:pic>
    </p:spTree>
    <p:extLst>
      <p:ext uri="{BB962C8B-B14F-4D97-AF65-F5344CB8AC3E}">
        <p14:creationId xmlns:p14="http://schemas.microsoft.com/office/powerpoint/2010/main" val="2044579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Department of EECS</a:t>
            </a:r>
          </a:p>
        </p:txBody>
      </p:sp>
      <p:sp>
        <p:nvSpPr>
          <p:cNvPr id="5" name="Footer Placeholder 4"/>
          <p:cNvSpPr>
            <a:spLocks noGrp="1"/>
          </p:cNvSpPr>
          <p:nvPr>
            <p:ph type="ftr" sz="quarter" idx="11"/>
          </p:nvPr>
        </p:nvSpPr>
        <p:spPr/>
        <p:txBody>
          <a:bodyPr/>
          <a:lstStyle/>
          <a:p>
            <a:r>
              <a:rPr lang="en-US"/>
              <a:t>University of California, Berkeley</a:t>
            </a:r>
          </a:p>
        </p:txBody>
      </p:sp>
      <p:sp>
        <p:nvSpPr>
          <p:cNvPr id="100354" name="AutoShape 2"/>
          <p:cNvSpPr>
            <a:spLocks noGrp="1" noChangeArrowheads="1"/>
          </p:cNvSpPr>
          <p:nvPr>
            <p:ph type="title"/>
          </p:nvPr>
        </p:nvSpPr>
        <p:spPr/>
        <p:txBody>
          <a:bodyPr/>
          <a:lstStyle/>
          <a:p>
            <a:r>
              <a:rPr lang="en-US" sz="3200"/>
              <a:t>Comparison to “Actual” Phase Plot</a:t>
            </a:r>
          </a:p>
        </p:txBody>
      </p:sp>
      <p:pic>
        <p:nvPicPr>
          <p:cNvPr id="100357" name="Picture 5" descr="phase"/>
          <p:cNvPicPr>
            <a:picLocks noChangeAspect="1" noChangeArrowheads="1"/>
          </p:cNvPicPr>
          <p:nvPr/>
        </p:nvPicPr>
        <p:blipFill>
          <a:blip r:embed="rId2" cstate="print"/>
          <a:srcRect/>
          <a:stretch>
            <a:fillRect/>
          </a:stretch>
        </p:blipFill>
        <p:spPr bwMode="auto">
          <a:xfrm>
            <a:off x="2332039" y="1611313"/>
            <a:ext cx="7527925" cy="4697412"/>
          </a:xfrm>
          <a:prstGeom prst="rect">
            <a:avLst/>
          </a:prstGeom>
          <a:noFill/>
        </p:spPr>
      </p:pic>
    </p:spTree>
    <p:extLst>
      <p:ext uri="{BB962C8B-B14F-4D97-AF65-F5344CB8AC3E}">
        <p14:creationId xmlns:p14="http://schemas.microsoft.com/office/powerpoint/2010/main" val="1555075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018971" cy="1325563"/>
          </a:xfrm>
        </p:spPr>
        <p:txBody>
          <a:bodyPr/>
          <a:lstStyle/>
          <a:p>
            <a:r>
              <a:rPr lang="en-US" dirty="0" smtClean="0">
                <a:latin typeface="Aharoni" panose="02010803020104030203" pitchFamily="2" charset="-79"/>
                <a:cs typeface="Aharoni" panose="02010803020104030203" pitchFamily="2" charset="-79"/>
              </a:rPr>
              <a:t>Example  </a:t>
            </a:r>
            <a:endParaRPr lang="en-US" dirty="0">
              <a:latin typeface="Aharoni" panose="02010803020104030203" pitchFamily="2" charset="-79"/>
              <a:cs typeface="Aharoni" panose="02010803020104030203" pitchFamily="2" charset="-79"/>
            </a:endParaRPr>
          </a:p>
        </p:txBody>
      </p:sp>
      <p:pic>
        <p:nvPicPr>
          <p:cNvPr id="2050" name="Picture 2" descr="https://storage.googleapis.com/tb-img/production/19/12/F1_U.B_Madhu_26.12.19_D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474857" y="1889464"/>
            <a:ext cx="3541486" cy="47455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19743" y="100658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In the following circuit find the feedback topology? </a:t>
            </a:r>
            <a:endParaRPr lang="en-US" dirty="0"/>
          </a:p>
        </p:txBody>
      </p:sp>
    </p:spTree>
    <p:extLst>
      <p:ext uri="{BB962C8B-B14F-4D97-AF65-F5344CB8AC3E}">
        <p14:creationId xmlns:p14="http://schemas.microsoft.com/office/powerpoint/2010/main" val="260919902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8668"/>
            <a:ext cx="10515600" cy="1325563"/>
          </a:xfrm>
        </p:spPr>
        <p:txBody>
          <a:bodyPr>
            <a:normAutofit fontScale="90000"/>
          </a:bodyPr>
          <a:lstStyle/>
          <a:p>
            <a:pPr algn="ctr"/>
            <a:r>
              <a:rPr lang="en-US" sz="6000" dirty="0" smtClean="0">
                <a:latin typeface="Arial Black" panose="020B0A04020102020204" pitchFamily="34" charset="0"/>
              </a:rPr>
              <a:t>1.   Stability Analysis using Bode plots</a:t>
            </a:r>
            <a:endParaRPr lang="en-US" sz="6000" dirty="0">
              <a:latin typeface="Arial Black" panose="020B0A04020102020204" pitchFamily="34" charset="0"/>
            </a:endParaRPr>
          </a:p>
        </p:txBody>
      </p:sp>
    </p:spTree>
    <p:extLst>
      <p:ext uri="{BB962C8B-B14F-4D97-AF65-F5344CB8AC3E}">
        <p14:creationId xmlns:p14="http://schemas.microsoft.com/office/powerpoint/2010/main" val="383871112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52" y="0"/>
            <a:ext cx="12192000" cy="7478970"/>
          </a:xfrm>
          <a:prstGeom prst="rect">
            <a:avLst/>
          </a:prstGeom>
        </p:spPr>
        <p:txBody>
          <a:bodyPr wrap="square">
            <a:spAutoFit/>
          </a:bodyPr>
          <a:lstStyle/>
          <a:p>
            <a:pPr algn="ctr"/>
            <a:r>
              <a:rPr lang="en-US" sz="3200" b="1" u="sng" dirty="0" smtClean="0"/>
              <a:t>Bode Plot Gain Margin and Phase Margin</a:t>
            </a:r>
          </a:p>
          <a:p>
            <a:endParaRPr lang="en-US" sz="3200" b="1" dirty="0" smtClean="0"/>
          </a:p>
          <a:p>
            <a:r>
              <a:rPr lang="en-US" sz="3200" dirty="0" smtClean="0"/>
              <a:t> With the help of this plot only we can directly comment on the stability of the system without doing any calculations.</a:t>
            </a:r>
          </a:p>
          <a:p>
            <a:pPr>
              <a:buFont typeface="+mj-lt"/>
              <a:buAutoNum type="arabicPeriod"/>
            </a:pPr>
            <a:endParaRPr lang="en-US" sz="3200" dirty="0" smtClean="0"/>
          </a:p>
          <a:p>
            <a:r>
              <a:rPr lang="en-US" sz="3200" b="1" dirty="0" smtClean="0"/>
              <a:t>Bode plots</a:t>
            </a:r>
            <a:r>
              <a:rPr lang="en-US" sz="3200" dirty="0" smtClean="0"/>
              <a:t> provides relative stability in terms of </a:t>
            </a:r>
            <a:r>
              <a:rPr lang="en-US" sz="3200" b="1" dirty="0" smtClean="0"/>
              <a:t>gain margin</a:t>
            </a:r>
            <a:r>
              <a:rPr lang="en-US" sz="3200" dirty="0" smtClean="0"/>
              <a:t> and </a:t>
            </a:r>
            <a:r>
              <a:rPr lang="en-US" sz="3200" b="1" dirty="0" smtClean="0"/>
              <a:t>phase margin</a:t>
            </a:r>
            <a:r>
              <a:rPr lang="en-US" sz="3200" dirty="0" smtClean="0"/>
              <a:t>.</a:t>
            </a:r>
          </a:p>
          <a:p>
            <a:pPr>
              <a:buFont typeface="+mj-lt"/>
              <a:buAutoNum type="arabicPeriod"/>
            </a:pPr>
            <a:endParaRPr lang="en-US" sz="3200" dirty="0"/>
          </a:p>
          <a:p>
            <a:pPr>
              <a:buFont typeface="+mj-lt"/>
              <a:buAutoNum type="arabicPeriod"/>
            </a:pPr>
            <a:endParaRPr lang="en-US" sz="3200" dirty="0" smtClean="0"/>
          </a:p>
          <a:p>
            <a:pPr>
              <a:buFont typeface="+mj-lt"/>
              <a:buAutoNum type="arabicPeriod"/>
            </a:pPr>
            <a:endParaRPr lang="en-US" sz="3200" dirty="0" smtClean="0"/>
          </a:p>
          <a:p>
            <a:pPr>
              <a:buFont typeface="+mj-lt"/>
              <a:buAutoNum type="arabicPeriod"/>
            </a:pPr>
            <a:r>
              <a:rPr lang="en-US" sz="3200" b="1" dirty="0" smtClean="0">
                <a:solidFill>
                  <a:srgbClr val="FF0000"/>
                </a:solidFill>
              </a:rPr>
              <a:t>Gain Margin</a:t>
            </a:r>
            <a:r>
              <a:rPr lang="en-US" sz="3200" dirty="0" smtClean="0"/>
              <a:t>: Greater will the </a:t>
            </a:r>
            <a:r>
              <a:rPr lang="en-US" sz="3200" b="1" dirty="0" smtClean="0"/>
              <a:t>gain margin</a:t>
            </a:r>
            <a:r>
              <a:rPr lang="en-US" sz="3200" dirty="0" smtClean="0"/>
              <a:t> greater will be the stability of the system. It refers to the amount of gain, which can be increased or decreased without making the system unstable. It is usually expressed in </a:t>
            </a:r>
            <a:r>
              <a:rPr lang="en-US" sz="3200" dirty="0" err="1" smtClean="0"/>
              <a:t>dB.</a:t>
            </a:r>
            <a:endParaRPr lang="en-US" sz="3200" dirty="0" smtClean="0"/>
          </a:p>
          <a:p>
            <a:pPr>
              <a:buFont typeface="+mj-lt"/>
              <a:buAutoNum type="arabicPeriod"/>
            </a:pPr>
            <a:endParaRPr lang="en-US" sz="3200" dirty="0" smtClean="0"/>
          </a:p>
        </p:txBody>
      </p:sp>
      <p:sp>
        <p:nvSpPr>
          <p:cNvPr id="3" name="TextBox 2"/>
          <p:cNvSpPr txBox="1"/>
          <p:nvPr/>
        </p:nvSpPr>
        <p:spPr>
          <a:xfrm>
            <a:off x="-690844" y="4218978"/>
            <a:ext cx="4672361" cy="707886"/>
          </a:xfrm>
          <a:prstGeom prst="rect">
            <a:avLst/>
          </a:prstGeom>
          <a:noFill/>
        </p:spPr>
        <p:txBody>
          <a:bodyPr wrap="square" rtlCol="0">
            <a:spAutoFit/>
          </a:bodyPr>
          <a:lstStyle/>
          <a:p>
            <a:pPr algn="ctr"/>
            <a:r>
              <a:rPr lang="en-US" sz="4000" dirty="0" smtClean="0">
                <a:latin typeface="Arial Black" panose="020B0A04020102020204" pitchFamily="34" charset="0"/>
              </a:rPr>
              <a:t>Definitions </a:t>
            </a:r>
            <a:endParaRPr lang="en-US" sz="4000" dirty="0">
              <a:latin typeface="Arial Black" panose="020B0A04020102020204" pitchFamily="34" charset="0"/>
            </a:endParaRPr>
          </a:p>
        </p:txBody>
      </p:sp>
    </p:spTree>
    <p:extLst>
      <p:ext uri="{BB962C8B-B14F-4D97-AF65-F5344CB8AC3E}">
        <p14:creationId xmlns:p14="http://schemas.microsoft.com/office/powerpoint/2010/main" val="8390839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00722"/>
            <a:ext cx="12192000" cy="5509200"/>
          </a:xfrm>
          <a:prstGeom prst="rect">
            <a:avLst/>
          </a:prstGeom>
        </p:spPr>
        <p:txBody>
          <a:bodyPr wrap="square">
            <a:spAutoFit/>
          </a:bodyPr>
          <a:lstStyle/>
          <a:p>
            <a:pPr marL="514350" indent="-514350">
              <a:buFont typeface="+mj-lt"/>
              <a:buAutoNum type="arabicPeriod" startAt="4"/>
            </a:pPr>
            <a:endParaRPr lang="en-US" sz="3200" dirty="0" smtClean="0"/>
          </a:p>
          <a:p>
            <a:pPr marL="514350" indent="-514350">
              <a:buFont typeface="+mj-lt"/>
              <a:buAutoNum type="arabicPeriod" startAt="4"/>
            </a:pPr>
            <a:r>
              <a:rPr lang="en-US" sz="3200" b="1" dirty="0" smtClean="0">
                <a:solidFill>
                  <a:srgbClr val="FF0000"/>
                </a:solidFill>
              </a:rPr>
              <a:t>Phase Margin: </a:t>
            </a:r>
            <a:r>
              <a:rPr lang="en-US" sz="3200" dirty="0" smtClean="0"/>
              <a:t>Greater will the </a:t>
            </a:r>
            <a:r>
              <a:rPr lang="en-US" sz="3200" b="1" dirty="0" smtClean="0"/>
              <a:t>phase margin</a:t>
            </a:r>
            <a:r>
              <a:rPr lang="en-US" sz="3200" dirty="0" smtClean="0"/>
              <a:t> greater will be the stability of the system. It refers to the phase which can be increased or decreased without making the system unstable. It is usually expressed in phase.</a:t>
            </a:r>
          </a:p>
          <a:p>
            <a:pPr marL="514350" indent="-514350">
              <a:buFont typeface="+mj-lt"/>
              <a:buAutoNum type="arabicPeriod" startAt="4"/>
            </a:pPr>
            <a:endParaRPr lang="en-US" sz="3200" dirty="0" smtClean="0"/>
          </a:p>
          <a:p>
            <a:pPr marL="514350" indent="-514350">
              <a:buFont typeface="+mj-lt"/>
              <a:buAutoNum type="arabicPeriod" startAt="4"/>
            </a:pPr>
            <a:r>
              <a:rPr lang="en-US" sz="3200" b="1" dirty="0" smtClean="0">
                <a:solidFill>
                  <a:srgbClr val="FF0000"/>
                </a:solidFill>
              </a:rPr>
              <a:t>Gain Cross Over Frequency: </a:t>
            </a:r>
            <a:r>
              <a:rPr lang="en-US" sz="3200" dirty="0" smtClean="0"/>
              <a:t>It refers to the frequency at which magnitude curve cuts the zero dB axis in the bode plot.</a:t>
            </a:r>
          </a:p>
          <a:p>
            <a:pPr marL="514350" indent="-514350">
              <a:buFont typeface="+mj-lt"/>
              <a:buAutoNum type="arabicPeriod" startAt="4"/>
            </a:pPr>
            <a:endParaRPr lang="en-US" sz="3200" dirty="0" smtClean="0"/>
          </a:p>
          <a:p>
            <a:pPr marL="514350" indent="-514350">
              <a:buFont typeface="+mj-lt"/>
              <a:buAutoNum type="arabicPeriod" startAt="4"/>
            </a:pPr>
            <a:r>
              <a:rPr lang="en-US" sz="3200" b="1" dirty="0" smtClean="0">
                <a:solidFill>
                  <a:srgbClr val="FF0000"/>
                </a:solidFill>
              </a:rPr>
              <a:t>Phase Cross Over Frequency: </a:t>
            </a:r>
            <a:r>
              <a:rPr lang="en-US" sz="3200" dirty="0" smtClean="0"/>
              <a:t>It refers to the frequency at which phase curve cuts the negative times the 180</a:t>
            </a:r>
            <a:r>
              <a:rPr lang="en-US" sz="3200" baseline="30000" dirty="0" smtClean="0"/>
              <a:t>o</a:t>
            </a:r>
            <a:r>
              <a:rPr lang="en-US" sz="3200" dirty="0" smtClean="0"/>
              <a:t> axis in this plot.</a:t>
            </a:r>
          </a:p>
        </p:txBody>
      </p:sp>
      <p:sp>
        <p:nvSpPr>
          <p:cNvPr id="3" name="TextBox 2"/>
          <p:cNvSpPr txBox="1"/>
          <p:nvPr/>
        </p:nvSpPr>
        <p:spPr>
          <a:xfrm>
            <a:off x="3445727" y="200722"/>
            <a:ext cx="4672361" cy="707886"/>
          </a:xfrm>
          <a:prstGeom prst="rect">
            <a:avLst/>
          </a:prstGeom>
          <a:noFill/>
        </p:spPr>
        <p:txBody>
          <a:bodyPr wrap="square" rtlCol="0">
            <a:spAutoFit/>
          </a:bodyPr>
          <a:lstStyle/>
          <a:p>
            <a:pPr algn="ctr"/>
            <a:r>
              <a:rPr lang="en-US" sz="4000" dirty="0" smtClean="0">
                <a:latin typeface="Arial Black" panose="020B0A04020102020204" pitchFamily="34" charset="0"/>
              </a:rPr>
              <a:t>Definitions </a:t>
            </a:r>
            <a:endParaRPr lang="en-US" sz="4000" dirty="0">
              <a:latin typeface="Arial Black" panose="020B0A04020102020204" pitchFamily="34" charset="0"/>
            </a:endParaRPr>
          </a:p>
        </p:txBody>
      </p:sp>
      <p:sp>
        <p:nvSpPr>
          <p:cNvPr id="5" name="Text Box 6"/>
          <p:cNvSpPr txBox="1">
            <a:spLocks noChangeArrowheads="1"/>
          </p:cNvSpPr>
          <p:nvPr/>
        </p:nvSpPr>
        <p:spPr bwMode="auto">
          <a:xfrm>
            <a:off x="355242" y="5780782"/>
            <a:ext cx="11481516" cy="1077218"/>
          </a:xfrm>
          <a:prstGeom prst="rect">
            <a:avLst/>
          </a:prstGeom>
          <a:solidFill>
            <a:schemeClr val="tx1"/>
          </a:solidFill>
          <a:ln>
            <a:noFill/>
          </a:ln>
          <a:extLst/>
        </p:spPr>
        <p:txBody>
          <a:bodyPr wrap="square">
            <a:spAutoFit/>
          </a:bodyPr>
          <a:lstStyle>
            <a:lvl1pPr>
              <a:spcBef>
                <a:spcPct val="20000"/>
              </a:spcBef>
              <a:buChar char="•"/>
              <a:defRPr sz="3200">
                <a:solidFill>
                  <a:schemeClr val="tx1"/>
                </a:solidFill>
                <a:latin typeface="Arial" panose="020B0604020202020204" pitchFamily="34" charset="0"/>
                <a:cs typeface="Angsana New" panose="02020603050405020304" pitchFamily="18" charset="-34"/>
              </a:defRPr>
            </a:lvl1pPr>
            <a:lvl2pPr marL="742950" indent="-285750">
              <a:spcBef>
                <a:spcPct val="20000"/>
              </a:spcBef>
              <a:buChar char="–"/>
              <a:defRPr sz="2800">
                <a:solidFill>
                  <a:schemeClr val="tx1"/>
                </a:solidFill>
                <a:latin typeface="Arial" panose="020B0604020202020204" pitchFamily="34" charset="0"/>
                <a:cs typeface="Angsana New" panose="02020603050405020304" pitchFamily="18" charset="-34"/>
              </a:defRPr>
            </a:lvl2pPr>
            <a:lvl3pPr marL="1143000" indent="-228600">
              <a:spcBef>
                <a:spcPct val="20000"/>
              </a:spcBef>
              <a:buChar char="•"/>
              <a:defRPr sz="2400">
                <a:solidFill>
                  <a:schemeClr val="tx1"/>
                </a:solidFill>
                <a:latin typeface="Arial" panose="020B0604020202020204" pitchFamily="34" charset="0"/>
                <a:cs typeface="Angsana New" panose="02020603050405020304" pitchFamily="18" charset="-34"/>
              </a:defRPr>
            </a:lvl3pPr>
            <a:lvl4pPr marL="1600200" indent="-228600">
              <a:spcBef>
                <a:spcPct val="20000"/>
              </a:spcBef>
              <a:buChar char="–"/>
              <a:defRPr sz="2000">
                <a:solidFill>
                  <a:schemeClr val="tx1"/>
                </a:solidFill>
                <a:latin typeface="Arial" panose="020B0604020202020204" pitchFamily="34" charset="0"/>
                <a:cs typeface="Angsana New" panose="02020603050405020304" pitchFamily="18" charset="-34"/>
              </a:defRPr>
            </a:lvl4pPr>
            <a:lvl5pPr marL="2057400" indent="-228600">
              <a:spcBef>
                <a:spcPct val="20000"/>
              </a:spcBef>
              <a:buChar char="»"/>
              <a:defRPr sz="20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9pPr>
          </a:lstStyle>
          <a:p>
            <a:pPr eaLnBrk="1" hangingPunct="1">
              <a:spcBef>
                <a:spcPct val="0"/>
              </a:spcBef>
              <a:buFontTx/>
              <a:buNone/>
            </a:pPr>
            <a:r>
              <a:rPr lang="en-US" altLang="en-US" b="1" dirty="0">
                <a:solidFill>
                  <a:schemeClr val="bg1"/>
                </a:solidFill>
                <a:cs typeface="Arial" panose="020B0604020202020204" pitchFamily="34" charset="0"/>
              </a:rPr>
              <a:t>GM/PM tells how much system can </a:t>
            </a:r>
            <a:r>
              <a:rPr lang="en-US" altLang="en-US" b="1" dirty="0" smtClean="0">
                <a:solidFill>
                  <a:schemeClr val="bg1"/>
                </a:solidFill>
                <a:cs typeface="Arial" panose="020B0604020202020204" pitchFamily="34" charset="0"/>
              </a:rPr>
              <a:t>tolerate before </a:t>
            </a:r>
            <a:r>
              <a:rPr lang="en-US" altLang="en-US" b="1" dirty="0">
                <a:solidFill>
                  <a:schemeClr val="bg1"/>
                </a:solidFill>
                <a:cs typeface="Arial" panose="020B0604020202020204" pitchFamily="34" charset="0"/>
              </a:rPr>
              <a:t>going unstable!!!    </a:t>
            </a:r>
            <a:endParaRPr lang="th-TH" altLang="en-US" b="1" dirty="0">
              <a:solidFill>
                <a:schemeClr val="bg1"/>
              </a:solidFill>
              <a:cs typeface="Arial" panose="020B0604020202020204" pitchFamily="34" charset="0"/>
            </a:endParaRPr>
          </a:p>
        </p:txBody>
      </p:sp>
    </p:spTree>
    <p:extLst>
      <p:ext uri="{BB962C8B-B14F-4D97-AF65-F5344CB8AC3E}">
        <p14:creationId xmlns:p14="http://schemas.microsoft.com/office/powerpoint/2010/main" val="16147348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a:xfrm>
            <a:off x="1981200" y="0"/>
            <a:ext cx="8229600" cy="1143000"/>
          </a:xfrm>
        </p:spPr>
        <p:txBody>
          <a:bodyPr/>
          <a:lstStyle/>
          <a:p>
            <a:pPr eaLnBrk="1" hangingPunct="1"/>
            <a:r>
              <a:rPr lang="en-US" altLang="en-US" smtClean="0"/>
              <a:t>GM and PM via Bode Plot</a:t>
            </a:r>
            <a:endParaRPr lang="th-TH" altLang="en-US" smtClean="0"/>
          </a:p>
        </p:txBody>
      </p:sp>
      <p:graphicFrame>
        <p:nvGraphicFramePr>
          <p:cNvPr id="28675" name="Object 9"/>
          <p:cNvGraphicFramePr>
            <a:graphicFrameLocks noGrp="1" noChangeAspect="1"/>
          </p:cNvGraphicFramePr>
          <p:nvPr>
            <p:ph sz="half" idx="1"/>
          </p:nvPr>
        </p:nvGraphicFramePr>
        <p:xfrm>
          <a:off x="3867150" y="3754438"/>
          <a:ext cx="266700" cy="215900"/>
        </p:xfrm>
        <a:graphic>
          <a:graphicData uri="http://schemas.openxmlformats.org/presentationml/2006/ole">
            <mc:AlternateContent xmlns:mc="http://schemas.openxmlformats.org/markup-compatibility/2006">
              <mc:Choice xmlns:v="urn:schemas-microsoft-com:vml" Requires="v">
                <p:oleObj spid="_x0000_s24746" name="Equation" r:id="rId3" imgW="266353" imgH="215619" progId="Equation.3">
                  <p:embed/>
                </p:oleObj>
              </mc:Choice>
              <mc:Fallback>
                <p:oleObj name="Equation" r:id="rId3" imgW="266353" imgH="21561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7150" y="3754438"/>
                        <a:ext cx="2667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867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143000"/>
            <a:ext cx="59436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8680" name="Rectangle 15"/>
          <p:cNvSpPr>
            <a:spLocks noChangeArrowheads="1"/>
          </p:cNvSpPr>
          <p:nvPr/>
        </p:nvSpPr>
        <p:spPr bwMode="auto">
          <a:xfrm>
            <a:off x="3581400" y="5486400"/>
            <a:ext cx="2209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cs typeface="Angsana New" panose="02020603050405020304" pitchFamily="18" charset="-34"/>
              </a:defRPr>
            </a:lvl1pPr>
            <a:lvl2pPr marL="742950" indent="-285750">
              <a:spcBef>
                <a:spcPct val="20000"/>
              </a:spcBef>
              <a:buChar char="–"/>
              <a:defRPr sz="2800">
                <a:solidFill>
                  <a:schemeClr val="tx1"/>
                </a:solidFill>
                <a:latin typeface="Arial" panose="020B0604020202020204" pitchFamily="34" charset="0"/>
                <a:cs typeface="Angsana New" panose="02020603050405020304" pitchFamily="18" charset="-34"/>
              </a:defRPr>
            </a:lvl2pPr>
            <a:lvl3pPr marL="1143000" indent="-228600">
              <a:spcBef>
                <a:spcPct val="20000"/>
              </a:spcBef>
              <a:buChar char="•"/>
              <a:defRPr sz="2400">
                <a:solidFill>
                  <a:schemeClr val="tx1"/>
                </a:solidFill>
                <a:latin typeface="Arial" panose="020B0604020202020204" pitchFamily="34" charset="0"/>
                <a:cs typeface="Angsana New" panose="02020603050405020304" pitchFamily="18" charset="-34"/>
              </a:defRPr>
            </a:lvl3pPr>
            <a:lvl4pPr marL="1600200" indent="-228600">
              <a:spcBef>
                <a:spcPct val="20000"/>
              </a:spcBef>
              <a:buChar char="–"/>
              <a:defRPr sz="2000">
                <a:solidFill>
                  <a:schemeClr val="tx1"/>
                </a:solidFill>
                <a:latin typeface="Arial" panose="020B0604020202020204" pitchFamily="34" charset="0"/>
                <a:cs typeface="Angsana New" panose="02020603050405020304" pitchFamily="18" charset="-34"/>
              </a:defRPr>
            </a:lvl4pPr>
            <a:lvl5pPr marL="2057400" indent="-228600">
              <a:spcBef>
                <a:spcPct val="20000"/>
              </a:spcBef>
              <a:buChar char="»"/>
              <a:defRPr sz="20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9pPr>
          </a:lstStyle>
          <a:p>
            <a:pPr eaLnBrk="1" hangingPunct="1">
              <a:spcBef>
                <a:spcPct val="0"/>
              </a:spcBef>
              <a:buFontTx/>
              <a:buNone/>
            </a:pPr>
            <a:r>
              <a:rPr lang="th-TH" altLang="en-US" sz="1400">
                <a:solidFill>
                  <a:srgbClr val="FF3300"/>
                </a:solidFill>
              </a:rPr>
              <a:t>gain crossover frequenc</a:t>
            </a:r>
            <a:r>
              <a:rPr lang="en-US" altLang="en-US" sz="1400">
                <a:solidFill>
                  <a:srgbClr val="FF3300"/>
                </a:solidFill>
              </a:rPr>
              <a:t>y</a:t>
            </a:r>
          </a:p>
        </p:txBody>
      </p:sp>
      <p:sp>
        <p:nvSpPr>
          <p:cNvPr id="28681" name="Rectangle 16"/>
          <p:cNvSpPr>
            <a:spLocks noChangeArrowheads="1"/>
          </p:cNvSpPr>
          <p:nvPr/>
        </p:nvSpPr>
        <p:spPr bwMode="auto">
          <a:xfrm>
            <a:off x="5943600" y="5486400"/>
            <a:ext cx="231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cs typeface="Angsana New" panose="02020603050405020304" pitchFamily="18" charset="-34"/>
              </a:defRPr>
            </a:lvl1pPr>
            <a:lvl2pPr marL="742950" indent="-285750">
              <a:spcBef>
                <a:spcPct val="20000"/>
              </a:spcBef>
              <a:buChar char="–"/>
              <a:defRPr sz="2800">
                <a:solidFill>
                  <a:schemeClr val="tx1"/>
                </a:solidFill>
                <a:latin typeface="Arial" panose="020B0604020202020204" pitchFamily="34" charset="0"/>
                <a:cs typeface="Angsana New" panose="02020603050405020304" pitchFamily="18" charset="-34"/>
              </a:defRPr>
            </a:lvl2pPr>
            <a:lvl3pPr marL="1143000" indent="-228600">
              <a:spcBef>
                <a:spcPct val="20000"/>
              </a:spcBef>
              <a:buChar char="•"/>
              <a:defRPr sz="2400">
                <a:solidFill>
                  <a:schemeClr val="tx1"/>
                </a:solidFill>
                <a:latin typeface="Arial" panose="020B0604020202020204" pitchFamily="34" charset="0"/>
                <a:cs typeface="Angsana New" panose="02020603050405020304" pitchFamily="18" charset="-34"/>
              </a:defRPr>
            </a:lvl3pPr>
            <a:lvl4pPr marL="1600200" indent="-228600">
              <a:spcBef>
                <a:spcPct val="20000"/>
              </a:spcBef>
              <a:buChar char="–"/>
              <a:defRPr sz="2000">
                <a:solidFill>
                  <a:schemeClr val="tx1"/>
                </a:solidFill>
                <a:latin typeface="Arial" panose="020B0604020202020204" pitchFamily="34" charset="0"/>
                <a:cs typeface="Angsana New" panose="02020603050405020304" pitchFamily="18" charset="-34"/>
              </a:defRPr>
            </a:lvl4pPr>
            <a:lvl5pPr marL="2057400" indent="-228600">
              <a:spcBef>
                <a:spcPct val="20000"/>
              </a:spcBef>
              <a:buChar char="»"/>
              <a:defRPr sz="20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9pPr>
          </a:lstStyle>
          <a:p>
            <a:pPr eaLnBrk="1" hangingPunct="1">
              <a:spcBef>
                <a:spcPct val="0"/>
              </a:spcBef>
              <a:buFontTx/>
              <a:buNone/>
            </a:pPr>
            <a:r>
              <a:rPr lang="en-US" altLang="en-US" sz="1400">
                <a:solidFill>
                  <a:srgbClr val="FF3300"/>
                </a:solidFill>
                <a:cs typeface="Arial" panose="020B0604020202020204" pitchFamily="34" charset="0"/>
              </a:rPr>
              <a:t>phase crossover frequency</a:t>
            </a:r>
            <a:endParaRPr lang="th-TH" altLang="en-US" sz="1400">
              <a:solidFill>
                <a:srgbClr val="FF3300"/>
              </a:solidFill>
              <a:cs typeface="Arial" panose="020B0604020202020204" pitchFamily="34" charset="0"/>
            </a:endParaRPr>
          </a:p>
        </p:txBody>
      </p:sp>
      <p:sp>
        <p:nvSpPr>
          <p:cNvPr id="10" name="Rectangle 8"/>
          <p:cNvSpPr>
            <a:spLocks noChangeArrowheads="1"/>
          </p:cNvSpPr>
          <p:nvPr/>
        </p:nvSpPr>
        <p:spPr bwMode="auto">
          <a:xfrm>
            <a:off x="665410" y="2622553"/>
            <a:ext cx="459990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cs typeface="Angsana New" panose="02020603050405020304" pitchFamily="18" charset="-34"/>
              </a:defRPr>
            </a:lvl1pPr>
            <a:lvl2pPr marL="742950" indent="-285750">
              <a:spcBef>
                <a:spcPct val="20000"/>
              </a:spcBef>
              <a:buChar char="–"/>
              <a:defRPr sz="2800">
                <a:solidFill>
                  <a:schemeClr val="tx1"/>
                </a:solidFill>
                <a:latin typeface="Arial" panose="020B0604020202020204" pitchFamily="34" charset="0"/>
                <a:cs typeface="Angsana New" panose="02020603050405020304" pitchFamily="18" charset="-34"/>
              </a:defRPr>
            </a:lvl2pPr>
            <a:lvl3pPr marL="1143000" indent="-228600">
              <a:spcBef>
                <a:spcPct val="20000"/>
              </a:spcBef>
              <a:buChar char="•"/>
              <a:defRPr sz="2400">
                <a:solidFill>
                  <a:schemeClr val="tx1"/>
                </a:solidFill>
                <a:latin typeface="Arial" panose="020B0604020202020204" pitchFamily="34" charset="0"/>
                <a:cs typeface="Angsana New" panose="02020603050405020304" pitchFamily="18" charset="-34"/>
              </a:defRPr>
            </a:lvl3pPr>
            <a:lvl4pPr marL="1600200" indent="-228600">
              <a:spcBef>
                <a:spcPct val="20000"/>
              </a:spcBef>
              <a:buChar char="–"/>
              <a:defRPr sz="2000">
                <a:solidFill>
                  <a:schemeClr val="tx1"/>
                </a:solidFill>
                <a:latin typeface="Arial" panose="020B0604020202020204" pitchFamily="34" charset="0"/>
                <a:cs typeface="Angsana New" panose="02020603050405020304" pitchFamily="18" charset="-34"/>
              </a:defRPr>
            </a:lvl4pPr>
            <a:lvl5pPr marL="2057400" indent="-228600">
              <a:spcBef>
                <a:spcPct val="20000"/>
              </a:spcBef>
              <a:buChar char="»"/>
              <a:defRPr sz="2000">
                <a:solidFill>
                  <a:schemeClr val="tx1"/>
                </a:solidFill>
                <a:latin typeface="Arial" panose="020B0604020202020204" pitchFamily="34" charset="0"/>
                <a:cs typeface="Angsana New" panose="02020603050405020304" pitchFamily="18" charset="-34"/>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ngsana New" panose="02020603050405020304" pitchFamily="18" charset="-34"/>
              </a:defRPr>
            </a:lvl9pPr>
          </a:lstStyle>
          <a:p>
            <a:pPr eaLnBrk="1" hangingPunct="1">
              <a:spcBef>
                <a:spcPct val="0"/>
              </a:spcBef>
            </a:pPr>
            <a:endParaRPr lang="en-US" altLang="en-US" sz="2400" dirty="0">
              <a:cs typeface="Arial" panose="020B0604020202020204" pitchFamily="34" charset="0"/>
            </a:endParaRPr>
          </a:p>
          <a:p>
            <a:pPr eaLnBrk="1" hangingPunct="1">
              <a:spcBef>
                <a:spcPct val="0"/>
              </a:spcBef>
              <a:buFontTx/>
              <a:buNone/>
            </a:pPr>
            <a:endParaRPr lang="en-US" altLang="en-US" sz="2400" dirty="0">
              <a:cs typeface="Arial" panose="020B0604020202020204" pitchFamily="34" charset="0"/>
            </a:endParaRPr>
          </a:p>
        </p:txBody>
      </p:sp>
      <p:sp>
        <p:nvSpPr>
          <p:cNvPr id="3" name="Rectangular Callout 2"/>
          <p:cNvSpPr/>
          <p:nvPr/>
        </p:nvSpPr>
        <p:spPr>
          <a:xfrm>
            <a:off x="7924800" y="406400"/>
            <a:ext cx="4122057" cy="1074057"/>
          </a:xfrm>
          <a:prstGeom prst="wedgeRectCallout">
            <a:avLst>
              <a:gd name="adj1" fmla="val -106044"/>
              <a:gd name="adj2" fmla="val 12195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th-TH" altLang="en-US" b="1">
                <a:solidFill>
                  <a:schemeClr val="tx1"/>
                </a:solidFill>
                <a:cs typeface="Arial" panose="020B0604020202020204" pitchFamily="34" charset="0"/>
              </a:rPr>
              <a:t>The frequency at which the magnitude equals 1 is called the gain crossover frequenc</a:t>
            </a:r>
            <a:r>
              <a:rPr lang="en-US" altLang="en-US" b="1">
                <a:solidFill>
                  <a:schemeClr val="tx1"/>
                </a:solidFill>
                <a:cs typeface="Arial" panose="020B0604020202020204" pitchFamily="34" charset="0"/>
              </a:rPr>
              <a:t>y</a:t>
            </a:r>
            <a:endParaRPr lang="en-US" altLang="en-US" b="1" dirty="0">
              <a:solidFill>
                <a:schemeClr val="tx1"/>
              </a:solidFill>
              <a:cs typeface="Arial" panose="020B0604020202020204" pitchFamily="34" charset="0"/>
            </a:endParaRPr>
          </a:p>
        </p:txBody>
      </p:sp>
      <p:sp>
        <p:nvSpPr>
          <p:cNvPr id="13" name="Rectangular Callout 12"/>
          <p:cNvSpPr/>
          <p:nvPr/>
        </p:nvSpPr>
        <p:spPr>
          <a:xfrm>
            <a:off x="8069943" y="2788331"/>
            <a:ext cx="4122057" cy="1074057"/>
          </a:xfrm>
          <a:prstGeom prst="wedgeRectCallout">
            <a:avLst>
              <a:gd name="adj1" fmla="val -91256"/>
              <a:gd name="adj2" fmla="val 15844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ct val="0"/>
              </a:spcBef>
            </a:pPr>
            <a:r>
              <a:rPr lang="en-US" altLang="en-US" b="1">
                <a:solidFill>
                  <a:schemeClr val="tx1"/>
                </a:solidFill>
                <a:cs typeface="Arial" panose="020B0604020202020204" pitchFamily="34" charset="0"/>
              </a:rPr>
              <a:t>The frequency at which the phase equals 180 degrees is called the phase crossover frequency </a:t>
            </a:r>
            <a:endParaRPr lang="en-US" altLang="en-US" b="1" dirty="0">
              <a:solidFill>
                <a:schemeClr val="tx1"/>
              </a:solidFill>
              <a:cs typeface="Arial" panose="020B0604020202020204" pitchFamily="34" charset="0"/>
            </a:endParaRPr>
          </a:p>
        </p:txBody>
      </p:sp>
    </p:spTree>
    <p:extLst>
      <p:ext uri="{BB962C8B-B14F-4D97-AF65-F5344CB8AC3E}">
        <p14:creationId xmlns:p14="http://schemas.microsoft.com/office/powerpoint/2010/main" val="22039105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4"/>
          <p:cNvSpPr>
            <a:spLocks noChangeArrowheads="1"/>
          </p:cNvSpPr>
          <p:nvPr/>
        </p:nvSpPr>
        <p:spPr bwMode="auto">
          <a:xfrm>
            <a:off x="1524000" y="2057400"/>
            <a:ext cx="4572000" cy="48006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Wingdings" panose="05000000000000000000" pitchFamily="2" charset="2"/>
              <a:buChar char="§"/>
              <a:defRPr sz="2400">
                <a:solidFill>
                  <a:schemeClr val="tx1"/>
                </a:solidFill>
                <a:latin typeface="Calibri" panose="020F0502020204030204" pitchFamily="34" charset="0"/>
              </a:defRPr>
            </a:lvl1pPr>
            <a:lvl2pPr marL="742950" indent="-285750">
              <a:spcBef>
                <a:spcPct val="20000"/>
              </a:spcBef>
              <a:buFont typeface="Wingdings" panose="05000000000000000000" pitchFamily="2" charset="2"/>
              <a:buChar char="§"/>
              <a:defRPr sz="2400">
                <a:solidFill>
                  <a:schemeClr val="tx1"/>
                </a:solidFill>
                <a:latin typeface="Calibri" panose="020F0502020204030204" pitchFamily="34" charset="0"/>
              </a:defRPr>
            </a:lvl2pPr>
            <a:lvl3pPr marL="1143000" indent="-228600">
              <a:spcBef>
                <a:spcPct val="20000"/>
              </a:spcBef>
              <a:buFont typeface="Wingdings" panose="05000000000000000000" pitchFamily="2" charset="2"/>
              <a:buChar char="§"/>
              <a:defRPr sz="2000">
                <a:solidFill>
                  <a:schemeClr val="tx1"/>
                </a:solidFill>
                <a:latin typeface="Calibri" panose="020F0502020204030204" pitchFamily="34" charset="0"/>
              </a:defRPr>
            </a:lvl3pPr>
            <a:lvl4pPr marL="1600200" indent="-228600">
              <a:spcBef>
                <a:spcPct val="20000"/>
              </a:spcBef>
              <a:buFont typeface="Wingdings" panose="05000000000000000000" pitchFamily="2" charset="2"/>
              <a:buChar char="§"/>
              <a:defRPr sz="2000">
                <a:solidFill>
                  <a:schemeClr val="tx1"/>
                </a:solidFill>
                <a:latin typeface="Calibri" panose="020F0502020204030204" pitchFamily="34" charset="0"/>
              </a:defRPr>
            </a:lvl4pPr>
            <a:lvl5pPr marL="2057400" indent="-228600">
              <a:spcBef>
                <a:spcPct val="20000"/>
              </a:spcBef>
              <a:buFont typeface="Wingdings" panose="05000000000000000000" pitchFamily="2" charset="2"/>
              <a:buChar char="§"/>
              <a:defRPr sz="16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Wingdings" panose="05000000000000000000" pitchFamily="2" charset="2"/>
              <a:buChar char="§"/>
              <a:defRPr sz="1600">
                <a:solidFill>
                  <a:schemeClr val="tx1"/>
                </a:solidFill>
                <a:latin typeface="Calibri" panose="020F0502020204030204" pitchFamily="34" charset="0"/>
              </a:defRPr>
            </a:lvl9pPr>
          </a:lstStyle>
          <a:p>
            <a:pPr algn="r" eaLnBrk="1" hangingPunct="1">
              <a:spcBef>
                <a:spcPct val="0"/>
              </a:spcBef>
              <a:buFontTx/>
              <a:buNone/>
            </a:pPr>
            <a:endParaRPr lang="en-US" altLang="en-US" sz="1600"/>
          </a:p>
        </p:txBody>
      </p:sp>
      <p:pic>
        <p:nvPicPr>
          <p:cNvPr id="51205" name="Picture 4" descr="se10F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177" y="130629"/>
            <a:ext cx="7709052" cy="6632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151865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1"/>
          </p:nvPr>
        </p:nvSpPr>
        <p:spPr/>
        <p:txBody>
          <a:bodyPr/>
          <a:lstStyle/>
          <a:p>
            <a:pPr>
              <a:defRPr/>
            </a:pPr>
            <a:fld id="{B4815C4D-FF29-4077-8C2C-8F653D2FC63B}" type="slidenum">
              <a:rPr lang="en-US" altLang="en-US"/>
              <a:pPr>
                <a:defRPr/>
              </a:pPr>
              <a:t>65</a:t>
            </a:fld>
            <a:endParaRPr lang="en-US" altLang="en-US"/>
          </a:p>
        </p:txBody>
      </p:sp>
      <p:sp>
        <p:nvSpPr>
          <p:cNvPr id="297988" name="Rectangle 2"/>
          <p:cNvSpPr>
            <a:spLocks noGrp="1" noChangeArrowheads="1"/>
          </p:cNvSpPr>
          <p:nvPr>
            <p:ph type="title"/>
          </p:nvPr>
        </p:nvSpPr>
        <p:spPr>
          <a:xfrm>
            <a:off x="0" y="0"/>
            <a:ext cx="5791200" cy="777875"/>
          </a:xfrm>
          <a:solidFill>
            <a:srgbClr val="FFFF00"/>
          </a:solidFill>
        </p:spPr>
        <p:txBody>
          <a:bodyPr/>
          <a:lstStyle/>
          <a:p>
            <a:pPr eaLnBrk="1" hangingPunct="1"/>
            <a:r>
              <a:rPr lang="en-US" altLang="en-US" b="1" dirty="0" smtClean="0"/>
              <a:t>Condition for Oscillation</a:t>
            </a:r>
          </a:p>
        </p:txBody>
      </p:sp>
      <p:sp>
        <p:nvSpPr>
          <p:cNvPr id="297989" name="Rectangle 3"/>
          <p:cNvSpPr>
            <a:spLocks noGrp="1" noChangeArrowheads="1"/>
          </p:cNvSpPr>
          <p:nvPr>
            <p:ph type="body" idx="1"/>
          </p:nvPr>
        </p:nvSpPr>
        <p:spPr>
          <a:xfrm>
            <a:off x="0" y="4660900"/>
            <a:ext cx="12192000" cy="1447800"/>
          </a:xfrm>
        </p:spPr>
        <p:txBody>
          <a:bodyPr>
            <a:noAutofit/>
          </a:bodyPr>
          <a:lstStyle/>
          <a:p>
            <a:pPr eaLnBrk="1" hangingPunct="1">
              <a:lnSpc>
                <a:spcPct val="90000"/>
              </a:lnSpc>
            </a:pPr>
            <a:r>
              <a:rPr lang="en-US" altLang="en-US" sz="3200" dirty="0" smtClean="0"/>
              <a:t>Although for both systems above, the frequencies at which |KH|=1 and </a:t>
            </a:r>
            <a:r>
              <a:rPr lang="en-US" altLang="en-US" sz="3200" dirty="0" smtClean="0">
                <a:sym typeface="Symbol" panose="05050102010706020507" pitchFamily="18" charset="2"/>
              </a:rPr>
              <a:t>KH=-180</a:t>
            </a:r>
            <a:r>
              <a:rPr lang="en-US" altLang="en-US" sz="3200" baseline="30000" dirty="0" smtClean="0">
                <a:sym typeface="Symbol" panose="05050102010706020507" pitchFamily="18" charset="2"/>
              </a:rPr>
              <a:t>o </a:t>
            </a:r>
            <a:r>
              <a:rPr lang="en-US" altLang="en-US" sz="3200" dirty="0" smtClean="0">
                <a:sym typeface="Symbol" panose="05050102010706020507" pitchFamily="18" charset="2"/>
              </a:rPr>
              <a:t>are different, the system on the left is still unstable because at KH=-180</a:t>
            </a:r>
            <a:r>
              <a:rPr lang="en-US" altLang="en-US" sz="3200" baseline="30000" dirty="0" smtClean="0">
                <a:sym typeface="Symbol" panose="05050102010706020507" pitchFamily="18" charset="2"/>
              </a:rPr>
              <a:t>o</a:t>
            </a:r>
            <a:r>
              <a:rPr lang="en-US" altLang="en-US" sz="3200" dirty="0" smtClean="0">
                <a:sym typeface="Symbol" panose="05050102010706020507" pitchFamily="18" charset="2"/>
              </a:rPr>
              <a:t>, </a:t>
            </a:r>
            <a:r>
              <a:rPr lang="en-US" altLang="en-US" sz="3200" dirty="0" smtClean="0"/>
              <a:t>|KH|&gt;1.  Whereas the system on the right is stable because </a:t>
            </a:r>
            <a:r>
              <a:rPr lang="en-US" altLang="en-US" sz="3200" dirty="0" smtClean="0">
                <a:sym typeface="Symbol" panose="05050102010706020507" pitchFamily="18" charset="2"/>
              </a:rPr>
              <a:t>at KH=-180</a:t>
            </a:r>
            <a:r>
              <a:rPr lang="en-US" altLang="en-US" sz="3200" baseline="30000" dirty="0" smtClean="0">
                <a:sym typeface="Symbol" panose="05050102010706020507" pitchFamily="18" charset="2"/>
              </a:rPr>
              <a:t>o</a:t>
            </a:r>
            <a:r>
              <a:rPr lang="en-US" altLang="en-US" sz="3200" dirty="0" smtClean="0">
                <a:sym typeface="Symbol" panose="05050102010706020507" pitchFamily="18" charset="2"/>
              </a:rPr>
              <a:t>, </a:t>
            </a:r>
            <a:r>
              <a:rPr lang="en-US" altLang="en-US" sz="3200" dirty="0" smtClean="0"/>
              <a:t>|KH|&lt;1.</a:t>
            </a:r>
            <a:r>
              <a:rPr lang="en-US" altLang="en-US" sz="3200" dirty="0" smtClean="0">
                <a:sym typeface="Symbol" panose="05050102010706020507" pitchFamily="18" charset="2"/>
              </a:rPr>
              <a:t> </a:t>
            </a:r>
          </a:p>
        </p:txBody>
      </p:sp>
      <p:pic>
        <p:nvPicPr>
          <p:cNvPr id="2979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27100"/>
            <a:ext cx="8839200"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09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989">
                                            <p:txEl>
                                              <p:pRg st="0" end="0"/>
                                            </p:txEl>
                                          </p:spTgt>
                                        </p:tgtEl>
                                        <p:attrNameLst>
                                          <p:attrName>style.visibility</p:attrName>
                                        </p:attrNameLst>
                                      </p:cBhvr>
                                      <p:to>
                                        <p:strVal val="visible"/>
                                      </p:to>
                                    </p:set>
                                    <p:animEffect transition="in" filter="wipe(left)">
                                      <p:cBhvr>
                                        <p:cTn id="7" dur="500"/>
                                        <p:tgtEl>
                                          <p:spTgt spid="2979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pPr>
              <a:defRPr/>
            </a:pPr>
            <a:fld id="{A736564A-BA5E-475A-8080-77E5C6AFD813}" type="slidenum">
              <a:rPr lang="en-US" altLang="en-US"/>
              <a:pPr>
                <a:defRPr/>
              </a:pPr>
              <a:t>66</a:t>
            </a:fld>
            <a:endParaRPr lang="en-US" altLang="en-US"/>
          </a:p>
        </p:txBody>
      </p:sp>
      <p:sp>
        <p:nvSpPr>
          <p:cNvPr id="299012" name="Rectangle 2"/>
          <p:cNvSpPr>
            <a:spLocks noGrp="1" noChangeArrowheads="1"/>
          </p:cNvSpPr>
          <p:nvPr>
            <p:ph type="title"/>
          </p:nvPr>
        </p:nvSpPr>
        <p:spPr>
          <a:xfrm>
            <a:off x="116984" y="118642"/>
            <a:ext cx="10515600" cy="729579"/>
          </a:xfrm>
        </p:spPr>
        <p:txBody>
          <a:bodyPr/>
          <a:lstStyle/>
          <a:p>
            <a:pPr eaLnBrk="1" hangingPunct="1"/>
            <a:r>
              <a:rPr lang="en-US" altLang="en-US" dirty="0" smtClean="0">
                <a:latin typeface="Aharoni" panose="02010803020104030203" pitchFamily="2" charset="-79"/>
                <a:cs typeface="Aharoni" panose="02010803020104030203" pitchFamily="2" charset="-79"/>
              </a:rPr>
              <a:t>Condition for Stability</a:t>
            </a:r>
          </a:p>
        </p:txBody>
      </p:sp>
      <p:sp>
        <p:nvSpPr>
          <p:cNvPr id="299013" name="Rectangle 3"/>
          <p:cNvSpPr>
            <a:spLocks noGrp="1" noChangeArrowheads="1"/>
          </p:cNvSpPr>
          <p:nvPr>
            <p:ph type="body" idx="1"/>
          </p:nvPr>
        </p:nvSpPr>
        <p:spPr>
          <a:xfrm>
            <a:off x="116984" y="5410200"/>
            <a:ext cx="12075016" cy="1066800"/>
          </a:xfrm>
        </p:spPr>
        <p:txBody>
          <a:bodyPr>
            <a:noAutofit/>
          </a:bodyPr>
          <a:lstStyle/>
          <a:p>
            <a:pPr eaLnBrk="1" hangingPunct="1">
              <a:lnSpc>
                <a:spcPct val="90000"/>
              </a:lnSpc>
            </a:pPr>
            <a:r>
              <a:rPr lang="el-GR" altLang="en-US" sz="3200" b="1" dirty="0" smtClean="0">
                <a:cs typeface="Arial" panose="020B0604020202020204" pitchFamily="34" charset="0"/>
              </a:rPr>
              <a:t>ω</a:t>
            </a:r>
            <a:r>
              <a:rPr lang="en-US" altLang="en-US" sz="3200" b="1" baseline="-25000" dirty="0" smtClean="0">
                <a:cs typeface="Arial" panose="020B0604020202020204" pitchFamily="34" charset="0"/>
              </a:rPr>
              <a:t>PX</a:t>
            </a:r>
            <a:r>
              <a:rPr lang="en-US" altLang="en-US" sz="3200" b="1" dirty="0" smtClean="0">
                <a:cs typeface="Arial" panose="020B0604020202020204" pitchFamily="34" charset="0"/>
              </a:rPr>
              <a:t>, (“phase crossover”), is the frequency at which        </a:t>
            </a:r>
            <a:r>
              <a:rPr lang="en-US" altLang="en-US" sz="3200" b="1" dirty="0" smtClean="0">
                <a:sym typeface="Symbol" panose="05050102010706020507" pitchFamily="18" charset="2"/>
              </a:rPr>
              <a:t>KH=-180</a:t>
            </a:r>
            <a:r>
              <a:rPr lang="en-US" altLang="en-US" sz="3200" b="1" baseline="30000" dirty="0" smtClean="0">
                <a:sym typeface="Symbol" panose="05050102010706020507" pitchFamily="18" charset="2"/>
              </a:rPr>
              <a:t>o</a:t>
            </a:r>
            <a:r>
              <a:rPr lang="en-US" altLang="en-US" sz="3200" b="1" dirty="0" smtClean="0">
                <a:sym typeface="Symbol" panose="05050102010706020507" pitchFamily="18" charset="2"/>
              </a:rPr>
              <a:t>.</a:t>
            </a:r>
          </a:p>
          <a:p>
            <a:pPr eaLnBrk="1" hangingPunct="1">
              <a:lnSpc>
                <a:spcPct val="90000"/>
              </a:lnSpc>
            </a:pPr>
            <a:r>
              <a:rPr lang="el-GR" altLang="en-US" sz="3200" b="1" dirty="0" smtClean="0">
                <a:cs typeface="Arial" panose="020B0604020202020204" pitchFamily="34" charset="0"/>
              </a:rPr>
              <a:t>ω</a:t>
            </a:r>
            <a:r>
              <a:rPr lang="en-US" altLang="en-US" sz="3200" b="1" baseline="-25000" dirty="0" smtClean="0">
                <a:cs typeface="Arial" panose="020B0604020202020204" pitchFamily="34" charset="0"/>
              </a:rPr>
              <a:t>GX</a:t>
            </a:r>
            <a:r>
              <a:rPr lang="en-US" altLang="en-US" sz="3200" b="1" dirty="0" smtClean="0">
                <a:cs typeface="Arial" panose="020B0604020202020204" pitchFamily="34" charset="0"/>
              </a:rPr>
              <a:t>, (“gain crossover”), is the frequency at which |</a:t>
            </a:r>
            <a:r>
              <a:rPr lang="en-US" altLang="en-US" sz="3200" b="1" dirty="0" smtClean="0">
                <a:sym typeface="Symbol" panose="05050102010706020507" pitchFamily="18" charset="2"/>
              </a:rPr>
              <a:t>KH|=1.</a:t>
            </a:r>
            <a:endParaRPr lang="el-GR" altLang="en-US" sz="3200" b="1" baseline="30000" dirty="0" smtClean="0">
              <a:sym typeface="Symbol" panose="05050102010706020507" pitchFamily="18" charset="2"/>
            </a:endParaRPr>
          </a:p>
        </p:txBody>
      </p:sp>
      <p:pic>
        <p:nvPicPr>
          <p:cNvPr id="29901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1" y="1000126"/>
            <a:ext cx="4200525" cy="3649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9015" name="Group 7"/>
          <p:cNvGrpSpPr>
            <a:grpSpLocks/>
          </p:cNvGrpSpPr>
          <p:nvPr/>
        </p:nvGrpSpPr>
        <p:grpSpPr bwMode="auto">
          <a:xfrm>
            <a:off x="5257800" y="4724400"/>
            <a:ext cx="1981200" cy="609600"/>
            <a:chOff x="2352" y="2976"/>
            <a:chExt cx="1248" cy="384"/>
          </a:xfrm>
        </p:grpSpPr>
        <p:sp>
          <p:nvSpPr>
            <p:cNvPr id="299016" name="AutoShape 6"/>
            <p:cNvSpPr>
              <a:spLocks noChangeArrowheads="1"/>
            </p:cNvSpPr>
            <p:nvPr/>
          </p:nvSpPr>
          <p:spPr bwMode="auto">
            <a:xfrm>
              <a:off x="2352" y="2976"/>
              <a:ext cx="1248" cy="384"/>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299017" name="Object 5"/>
            <p:cNvGraphicFramePr>
              <a:graphicFrameLocks noChangeAspect="1"/>
            </p:cNvGraphicFramePr>
            <p:nvPr/>
          </p:nvGraphicFramePr>
          <p:xfrm>
            <a:off x="2352" y="2976"/>
            <a:ext cx="1248" cy="369"/>
          </p:xfrm>
          <a:graphic>
            <a:graphicData uri="http://schemas.openxmlformats.org/presentationml/2006/ole">
              <mc:AlternateContent xmlns:mc="http://schemas.openxmlformats.org/markup-compatibility/2006">
                <mc:Choice xmlns:v="urn:schemas-microsoft-com:vml" Requires="v">
                  <p:oleObj spid="_x0000_s25678" name="Equation" r:id="rId4" imgW="1117600" imgH="330200" progId="Equation.3">
                    <p:embed/>
                  </p:oleObj>
                </mc:Choice>
                <mc:Fallback>
                  <p:oleObj name="Equation" r:id="rId4" imgW="1117600" imgH="330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2976"/>
                          <a:ext cx="1248"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6052062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1"/>
          </p:nvPr>
        </p:nvSpPr>
        <p:spPr/>
        <p:txBody>
          <a:bodyPr/>
          <a:lstStyle/>
          <a:p>
            <a:pPr>
              <a:defRPr/>
            </a:pPr>
            <a:fld id="{5936CCDC-FEA1-445F-8214-EB733E21A444}" type="slidenum">
              <a:rPr lang="en-US" altLang="en-US"/>
              <a:pPr>
                <a:defRPr/>
              </a:pPr>
              <a:t>67</a:t>
            </a:fld>
            <a:endParaRPr lang="en-US" altLang="en-US"/>
          </a:p>
        </p:txBody>
      </p:sp>
      <p:sp>
        <p:nvSpPr>
          <p:cNvPr id="302084" name="Rectangle 2"/>
          <p:cNvSpPr>
            <a:spLocks noGrp="1" noChangeArrowheads="1"/>
          </p:cNvSpPr>
          <p:nvPr>
            <p:ph type="title"/>
          </p:nvPr>
        </p:nvSpPr>
        <p:spPr>
          <a:xfrm>
            <a:off x="0" y="0"/>
            <a:ext cx="10515600" cy="701675"/>
          </a:xfrm>
        </p:spPr>
        <p:txBody>
          <a:bodyPr>
            <a:normAutofit/>
          </a:bodyPr>
          <a:lstStyle/>
          <a:p>
            <a:pPr eaLnBrk="1" hangingPunct="1"/>
            <a:r>
              <a:rPr lang="en-US" altLang="en-US" u="sng" dirty="0" smtClean="0">
                <a:latin typeface="Aharoni" panose="02010803020104030203" pitchFamily="2" charset="-79"/>
                <a:cs typeface="Aharoni" panose="02010803020104030203" pitchFamily="2" charset="-79"/>
              </a:rPr>
              <a:t>Marginally Stable vs. Stable</a:t>
            </a:r>
          </a:p>
        </p:txBody>
      </p:sp>
      <p:grpSp>
        <p:nvGrpSpPr>
          <p:cNvPr id="302085" name="Group 8"/>
          <p:cNvGrpSpPr>
            <a:grpSpLocks/>
          </p:cNvGrpSpPr>
          <p:nvPr/>
        </p:nvGrpSpPr>
        <p:grpSpPr bwMode="auto">
          <a:xfrm>
            <a:off x="1828800" y="1066800"/>
            <a:ext cx="8559800" cy="5105400"/>
            <a:chOff x="-832" y="-660"/>
            <a:chExt cx="7712" cy="4980"/>
          </a:xfrm>
        </p:grpSpPr>
        <p:pic>
          <p:nvPicPr>
            <p:cNvPr id="3020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 y="-660"/>
              <a:ext cx="4170" cy="4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20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 y="-660"/>
              <a:ext cx="3552" cy="4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02086" name="Text Box 9"/>
          <p:cNvSpPr txBox="1">
            <a:spLocks noChangeArrowheads="1"/>
          </p:cNvSpPr>
          <p:nvPr/>
        </p:nvSpPr>
        <p:spPr bwMode="auto">
          <a:xfrm>
            <a:off x="2971801" y="6096000"/>
            <a:ext cx="2443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r>
              <a:rPr lang="en-US" altLang="en-US" sz="3600" b="1" i="1"/>
              <a:t>Marginally Stable</a:t>
            </a:r>
          </a:p>
        </p:txBody>
      </p:sp>
      <p:sp>
        <p:nvSpPr>
          <p:cNvPr id="302087" name="Text Box 10"/>
          <p:cNvSpPr txBox="1">
            <a:spLocks noChangeArrowheads="1"/>
          </p:cNvSpPr>
          <p:nvPr/>
        </p:nvSpPr>
        <p:spPr bwMode="auto">
          <a:xfrm>
            <a:off x="8153401" y="6134100"/>
            <a:ext cx="962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r>
              <a:rPr lang="en-US" altLang="en-US" sz="3600" b="1" i="1"/>
              <a:t>Stable</a:t>
            </a:r>
          </a:p>
        </p:txBody>
      </p:sp>
    </p:spTree>
    <p:extLst>
      <p:ext uri="{BB962C8B-B14F-4D97-AF65-F5344CB8AC3E}">
        <p14:creationId xmlns:p14="http://schemas.microsoft.com/office/powerpoint/2010/main" val="2338808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1"/>
          </p:nvPr>
        </p:nvSpPr>
        <p:spPr/>
        <p:txBody>
          <a:bodyPr/>
          <a:lstStyle/>
          <a:p>
            <a:pPr>
              <a:defRPr/>
            </a:pPr>
            <a:fld id="{BD680BF9-AB53-4A0D-873D-3DCF1B6A8BAE}" type="slidenum">
              <a:rPr lang="en-US" altLang="en-US"/>
              <a:pPr>
                <a:defRPr/>
              </a:pPr>
              <a:t>68</a:t>
            </a:fld>
            <a:endParaRPr lang="en-US" altLang="en-US"/>
          </a:p>
        </p:txBody>
      </p:sp>
      <p:sp>
        <p:nvSpPr>
          <p:cNvPr id="304132" name="Rectangle 2"/>
          <p:cNvSpPr>
            <a:spLocks noGrp="1" noChangeArrowheads="1"/>
          </p:cNvSpPr>
          <p:nvPr>
            <p:ph type="title"/>
          </p:nvPr>
        </p:nvSpPr>
        <p:spPr>
          <a:xfrm>
            <a:off x="0" y="0"/>
            <a:ext cx="10515600" cy="1325563"/>
          </a:xfrm>
        </p:spPr>
        <p:txBody>
          <a:bodyPr/>
          <a:lstStyle/>
          <a:p>
            <a:pPr eaLnBrk="1" hangingPunct="1"/>
            <a:r>
              <a:rPr lang="en-US" altLang="en-US" u="sng" dirty="0" smtClean="0">
                <a:latin typeface="Aharoni" panose="02010803020104030203" pitchFamily="2" charset="-79"/>
                <a:cs typeface="Aharoni" panose="02010803020104030203" pitchFamily="2" charset="-79"/>
              </a:rPr>
              <a:t>Phase Margin Example</a:t>
            </a:r>
          </a:p>
        </p:txBody>
      </p:sp>
      <p:pic>
        <p:nvPicPr>
          <p:cNvPr id="3041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73213"/>
            <a:ext cx="4495800" cy="433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04134" name="Group 7"/>
          <p:cNvGrpSpPr>
            <a:grpSpLocks/>
          </p:cNvGrpSpPr>
          <p:nvPr/>
        </p:nvGrpSpPr>
        <p:grpSpPr bwMode="auto">
          <a:xfrm>
            <a:off x="3352800" y="5940359"/>
            <a:ext cx="1981200" cy="533400"/>
            <a:chOff x="2208" y="3648"/>
            <a:chExt cx="1248" cy="336"/>
          </a:xfrm>
        </p:grpSpPr>
        <p:sp>
          <p:nvSpPr>
            <p:cNvPr id="304135" name="AutoShape 6"/>
            <p:cNvSpPr>
              <a:spLocks noChangeArrowheads="1"/>
            </p:cNvSpPr>
            <p:nvPr/>
          </p:nvSpPr>
          <p:spPr bwMode="auto">
            <a:xfrm>
              <a:off x="2208" y="3648"/>
              <a:ext cx="1248" cy="336"/>
            </a:xfrm>
            <a:prstGeom prst="roundRect">
              <a:avLst>
                <a:gd name="adj" fmla="val 16667"/>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baseline="30000">
                  <a:solidFill>
                    <a:schemeClr val="tx1"/>
                  </a:solidFill>
                  <a:latin typeface="Times New Roman" panose="02020603050405020304" pitchFamily="18" charset="0"/>
                </a:defRPr>
              </a:lvl1pPr>
              <a:lvl2pPr marL="742950" indent="-285750" algn="ctr">
                <a:defRPr sz="2400" baseline="30000">
                  <a:solidFill>
                    <a:schemeClr val="tx1"/>
                  </a:solidFill>
                  <a:latin typeface="Times New Roman" panose="02020603050405020304" pitchFamily="18" charset="0"/>
                </a:defRPr>
              </a:lvl2pPr>
              <a:lvl3pPr marL="1143000" indent="-228600" algn="ctr">
                <a:defRPr sz="2400" baseline="30000">
                  <a:solidFill>
                    <a:schemeClr val="tx1"/>
                  </a:solidFill>
                  <a:latin typeface="Times New Roman" panose="02020603050405020304" pitchFamily="18" charset="0"/>
                </a:defRPr>
              </a:lvl3pPr>
              <a:lvl4pPr marL="1600200" indent="-228600" algn="ctr">
                <a:defRPr sz="2400" baseline="30000">
                  <a:solidFill>
                    <a:schemeClr val="tx1"/>
                  </a:solidFill>
                  <a:latin typeface="Times New Roman" panose="02020603050405020304" pitchFamily="18" charset="0"/>
                </a:defRPr>
              </a:lvl4pPr>
              <a:lvl5pPr marL="2057400" indent="-228600" algn="ctr">
                <a:defRPr sz="2400" baseline="300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baseline="30000">
                  <a:solidFill>
                    <a:schemeClr val="tx1"/>
                  </a:solidFill>
                  <a:latin typeface="Times New Roman" panose="02020603050405020304" pitchFamily="18" charset="0"/>
                </a:defRPr>
              </a:lvl9pPr>
            </a:lstStyle>
            <a:p>
              <a:pPr eaLnBrk="1" hangingPunct="1"/>
              <a:endParaRPr lang="en-US" altLang="en-US"/>
            </a:p>
          </p:txBody>
        </p:sp>
        <p:graphicFrame>
          <p:nvGraphicFramePr>
            <p:cNvPr id="304136" name="Object 5"/>
            <p:cNvGraphicFramePr>
              <a:graphicFrameLocks noChangeAspect="1"/>
            </p:cNvGraphicFramePr>
            <p:nvPr/>
          </p:nvGraphicFramePr>
          <p:xfrm>
            <a:off x="2269" y="3648"/>
            <a:ext cx="1125" cy="329"/>
          </p:xfrm>
          <a:graphic>
            <a:graphicData uri="http://schemas.openxmlformats.org/presentationml/2006/ole">
              <mc:AlternateContent xmlns:mc="http://schemas.openxmlformats.org/markup-compatibility/2006">
                <mc:Choice xmlns:v="urn:schemas-microsoft-com:vml" Requires="v">
                  <p:oleObj spid="_x0000_s26702" name="Equation" r:id="rId4" imgW="1040948" imgH="304668" progId="Equation.3">
                    <p:embed/>
                  </p:oleObj>
                </mc:Choice>
                <mc:Fallback>
                  <p:oleObj name="Equation" r:id="rId4" imgW="1040948" imgH="30466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 y="3648"/>
                          <a:ext cx="1125"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Rectangle 3"/>
          <p:cNvSpPr txBox="1">
            <a:spLocks noChangeArrowheads="1"/>
          </p:cNvSpPr>
          <p:nvPr/>
        </p:nvSpPr>
        <p:spPr>
          <a:xfrm>
            <a:off x="6862830" y="708819"/>
            <a:ext cx="4838700" cy="22098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mtClean="0"/>
              <a:t>Phase Margin = </a:t>
            </a:r>
            <a:r>
              <a:rPr lang="en-US" altLang="en-US" smtClean="0">
                <a:sym typeface="Symbol" panose="05050102010706020507" pitchFamily="18" charset="2"/>
              </a:rPr>
              <a:t>H(</a:t>
            </a:r>
            <a:r>
              <a:rPr lang="el-GR" altLang="en-US" smtClean="0">
                <a:cs typeface="Arial" panose="020B0604020202020204" pitchFamily="34" charset="0"/>
                <a:sym typeface="Symbol" panose="05050102010706020507" pitchFamily="18" charset="2"/>
              </a:rPr>
              <a:t>ω</a:t>
            </a:r>
            <a:r>
              <a:rPr lang="en-US" altLang="en-US" baseline="-25000" smtClean="0">
                <a:cs typeface="Arial" panose="020B0604020202020204" pitchFamily="34" charset="0"/>
                <a:sym typeface="Symbol" panose="05050102010706020507" pitchFamily="18" charset="2"/>
              </a:rPr>
              <a:t>GX</a:t>
            </a:r>
            <a:r>
              <a:rPr lang="en-US" altLang="en-US" smtClean="0">
                <a:cs typeface="Arial" panose="020B0604020202020204" pitchFamily="34" charset="0"/>
                <a:sym typeface="Symbol" panose="05050102010706020507" pitchFamily="18" charset="2"/>
              </a:rPr>
              <a:t>)+180</a:t>
            </a:r>
          </a:p>
          <a:p>
            <a:pPr>
              <a:buFont typeface="Wingdings" panose="05000000000000000000" pitchFamily="2" charset="2"/>
              <a:buNone/>
            </a:pPr>
            <a:endParaRPr lang="en-US" altLang="en-US" smtClean="0">
              <a:cs typeface="Arial" panose="020B0604020202020204" pitchFamily="34" charset="0"/>
              <a:sym typeface="Symbol" panose="05050102010706020507" pitchFamily="18" charset="2"/>
            </a:endParaRPr>
          </a:p>
          <a:p>
            <a:r>
              <a:rPr lang="en-US" altLang="en-US" smtClean="0">
                <a:cs typeface="Arial" panose="020B0604020202020204" pitchFamily="34" charset="0"/>
                <a:sym typeface="Symbol" panose="05050102010706020507" pitchFamily="18" charset="2"/>
              </a:rPr>
              <a:t>The larger the phase margin, the more stable the negative feedback becomes </a:t>
            </a:r>
            <a:endParaRPr lang="el-GR" altLang="en-US" dirty="0" smtClean="0">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65327101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171" y="3314020"/>
            <a:ext cx="11713029" cy="2387600"/>
          </a:xfrm>
        </p:spPr>
        <p:txBody>
          <a:bodyPr>
            <a:normAutofit fontScale="90000"/>
          </a:bodyPr>
          <a:lstStyle/>
          <a:p>
            <a:r>
              <a:rPr lang="en-US" sz="8000" dirty="0" smtClean="0">
                <a:latin typeface="Arial Black" panose="020B0A04020102020204" pitchFamily="34" charset="0"/>
              </a:rPr>
              <a:t>2.  Stability analysis using   Root locus techniques</a:t>
            </a:r>
            <a:br>
              <a:rPr lang="en-US" sz="8000" dirty="0" smtClean="0">
                <a:latin typeface="Arial Black" panose="020B0A04020102020204" pitchFamily="34" charset="0"/>
              </a:rPr>
            </a:br>
            <a:endParaRPr lang="en-US" sz="8000" dirty="0">
              <a:latin typeface="Arial Black" panose="020B0A04020102020204" pitchFamily="34" charset="0"/>
            </a:endParaRPr>
          </a:p>
        </p:txBody>
      </p:sp>
    </p:spTree>
    <p:extLst>
      <p:ext uri="{BB962C8B-B14F-4D97-AF65-F5344CB8AC3E}">
        <p14:creationId xmlns:p14="http://schemas.microsoft.com/office/powerpoint/2010/main" val="11839869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1617208" cy="678543"/>
          </a:xfrm>
          <a:solidFill>
            <a:schemeClr val="tx1"/>
          </a:solidFill>
        </p:spPr>
        <p:txBody>
          <a:bodyPr/>
          <a:lstStyle/>
          <a:p>
            <a:r>
              <a:rPr lang="en-US" b="1" dirty="0" smtClean="0">
                <a:solidFill>
                  <a:schemeClr val="bg1"/>
                </a:solidFill>
                <a:latin typeface="Aharoni" panose="02010803020104030203" pitchFamily="2" charset="-79"/>
                <a:cs typeface="Aharoni" panose="02010803020104030203" pitchFamily="2" charset="-79"/>
              </a:rPr>
              <a:t>Steps:</a:t>
            </a:r>
            <a:endParaRPr lang="en-US" b="1" dirty="0">
              <a:solidFill>
                <a:schemeClr val="bg1"/>
              </a:solidFill>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half" idx="2"/>
              </p:nvPr>
            </p:nvSpPr>
            <p:spPr>
              <a:xfrm>
                <a:off x="145144" y="678543"/>
                <a:ext cx="8853713" cy="5384800"/>
              </a:xfrm>
            </p:spPr>
            <p:txBody>
              <a:bodyPr>
                <a:noAutofit/>
              </a:bodyPr>
              <a:lstStyle/>
              <a:p>
                <a:pPr marL="342900" indent="-342900">
                  <a:buAutoNum type="arabicPeriod"/>
                </a:pPr>
                <a:r>
                  <a:rPr lang="en-US" sz="2800" b="1" dirty="0" smtClean="0"/>
                  <a:t>Draw the small signal model with DC source grounded .</a:t>
                </a:r>
              </a:p>
              <a:p>
                <a:pPr marL="342900" indent="-342900">
                  <a:buAutoNum type="arabicPeriod"/>
                </a:pPr>
                <a:r>
                  <a:rPr lang="en-US" sz="2800" b="1" dirty="0" smtClean="0"/>
                  <a:t>Identify the feedback element in the circuit ; in this circuit it is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𝑬</m:t>
                        </m:r>
                      </m:sub>
                    </m:sSub>
                  </m:oMath>
                </a14:m>
                <a:endParaRPr lang="en-US" sz="2800" b="1" dirty="0" smtClean="0"/>
              </a:p>
              <a:p>
                <a:pPr marL="342900" indent="-342900">
                  <a:buAutoNum type="arabicPeriod"/>
                </a:pPr>
                <a:r>
                  <a:rPr lang="en-US" sz="2800" b="1" dirty="0" smtClean="0"/>
                  <a:t>If the feedback element is directly connected to the output node , then it indicates voltage sampling. Other wise it is current sampling.</a:t>
                </a:r>
              </a:p>
              <a:p>
                <a:pPr marL="342900" indent="-342900">
                  <a:buAutoNum type="arabicPeriod"/>
                </a:pPr>
                <a:r>
                  <a:rPr lang="en-US" sz="2800" b="1" dirty="0" smtClean="0"/>
                  <a:t>Here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𝑬</m:t>
                        </m:r>
                      </m:sub>
                    </m:sSub>
                  </m:oMath>
                </a14:m>
                <a:r>
                  <a:rPr lang="en-US" sz="2800" b="1" dirty="0" smtClean="0"/>
                  <a:t>  is not directly connected to output, so current sampling.</a:t>
                </a:r>
              </a:p>
              <a:p>
                <a:pPr marL="342900" indent="-342900">
                  <a:buAutoNum type="arabicPeriod"/>
                </a:pPr>
                <a:r>
                  <a:rPr lang="en-US" sz="2800" b="1" dirty="0" smtClean="0"/>
                  <a:t>If feedback element is directly connected to input this would indicate shunt mixing . Otherwise series mixing. </a:t>
                </a:r>
              </a:p>
              <a:p>
                <a:pPr marL="342900" indent="-342900">
                  <a:buAutoNum type="arabicPeriod"/>
                </a:pPr>
                <a:r>
                  <a:rPr lang="en-US" sz="2800" b="1" dirty="0" smtClean="0"/>
                  <a:t>Since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𝑹</m:t>
                        </m:r>
                      </m:e>
                      <m:sub>
                        <m:r>
                          <a:rPr lang="en-US" sz="2800" b="1" i="1" smtClean="0">
                            <a:latin typeface="Cambria Math" panose="02040503050406030204" pitchFamily="18" charset="0"/>
                          </a:rPr>
                          <m:t>𝑬</m:t>
                        </m:r>
                      </m:sub>
                    </m:sSub>
                  </m:oMath>
                </a14:m>
                <a:r>
                  <a:rPr lang="en-US" sz="2800" b="1" dirty="0" smtClean="0"/>
                  <a:t> is not directly connected to input , so series mixing.</a:t>
                </a:r>
              </a:p>
              <a:p>
                <a:pPr marL="342900" indent="-342900">
                  <a:buAutoNum type="arabicPeriod"/>
                </a:pPr>
                <a:r>
                  <a:rPr lang="en-US" sz="2800" b="1" dirty="0" smtClean="0"/>
                  <a:t>Secondly as KVL is applied to find </a:t>
                </a:r>
                <a14:m>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𝑽</m:t>
                        </m:r>
                      </m:e>
                      <m:sub>
                        <m:r>
                          <a:rPr lang="en-US" sz="2800" b="1" i="1" smtClean="0">
                            <a:latin typeface="Cambria Math" panose="02040503050406030204" pitchFamily="18" charset="0"/>
                          </a:rPr>
                          <m:t>𝒊𝒏</m:t>
                        </m:r>
                      </m:sub>
                    </m:sSub>
                  </m:oMath>
                </a14:m>
                <a:r>
                  <a:rPr lang="en-US" sz="2800" b="1" dirty="0" smtClean="0"/>
                  <a:t> so voltage mixing</a:t>
                </a:r>
              </a:p>
            </p:txBody>
          </p:sp>
        </mc:Choice>
        <mc:Fallback xmlns="">
          <p:sp>
            <p:nvSpPr>
              <p:cNvPr id="6" name="Text Placeholder 5"/>
              <p:cNvSpPr>
                <a:spLocks noGrp="1" noRot="1" noChangeAspect="1" noMove="1" noResize="1" noEditPoints="1" noAdjustHandles="1" noChangeArrowheads="1" noChangeShapeType="1" noTextEdit="1"/>
              </p:cNvSpPr>
              <p:nvPr>
                <p:ph type="body" sz="half" idx="2"/>
              </p:nvPr>
            </p:nvSpPr>
            <p:spPr>
              <a:xfrm>
                <a:off x="145144" y="678543"/>
                <a:ext cx="8853713" cy="5384800"/>
              </a:xfrm>
              <a:blipFill rotWithShape="0">
                <a:blip r:embed="rId2"/>
                <a:stretch>
                  <a:fillRect l="-1446" t="-1923" r="-344" b="-11878"/>
                </a:stretch>
              </a:blipFill>
            </p:spPr>
            <p:txBody>
              <a:bodyPr/>
              <a:lstStyle/>
              <a:p>
                <a:r>
                  <a:rPr lang="en-US">
                    <a:noFill/>
                  </a:rPr>
                  <a:t> </a:t>
                </a:r>
              </a:p>
            </p:txBody>
          </p:sp>
        </mc:Fallback>
      </mc:AlternateContent>
      <p:pic>
        <p:nvPicPr>
          <p:cNvPr id="1032" name="Picture 8" descr="F1 Neha Shraddha 29.01.2021 D1"/>
          <p:cNvPicPr>
            <a:picLocks noChangeAspect="1" noChangeArrowheads="1"/>
          </p:cNvPicPr>
          <p:nvPr/>
        </p:nvPicPr>
        <p:blipFill rotWithShape="1">
          <a:blip r:embed="rId3">
            <a:extLst>
              <a:ext uri="{28A0092B-C50C-407E-A947-70E740481C1C}">
                <a14:useLocalDpi xmlns:a14="http://schemas.microsoft.com/office/drawing/2010/main" val="0"/>
              </a:ext>
            </a:extLst>
          </a:blip>
          <a:srcRect l="43327"/>
          <a:stretch/>
        </p:blipFill>
        <p:spPr bwMode="auto">
          <a:xfrm>
            <a:off x="9116141" y="3370943"/>
            <a:ext cx="2954302" cy="32178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1 Neha Shraddha 29.01.2021 D1"/>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r="53663"/>
          <a:stretch/>
        </p:blipFill>
        <p:spPr bwMode="auto">
          <a:xfrm>
            <a:off x="9898743" y="339271"/>
            <a:ext cx="2024271" cy="2696657"/>
          </a:xfrm>
          <a:prstGeom prst="rect">
            <a:avLst/>
          </a:prstGeom>
          <a:noFill/>
          <a:extLst>
            <a:ext uri="{909E8E84-426E-40DD-AFC4-6F175D3DCCD1}">
              <a14:hiddenFill xmlns:a14="http://schemas.microsoft.com/office/drawing/2010/main">
                <a:solidFill>
                  <a:srgbClr val="FFFFFF"/>
                </a:solidFill>
              </a14:hiddenFill>
            </a:ext>
          </a:extLst>
        </p:spPr>
      </p:pic>
      <p:sp>
        <p:nvSpPr>
          <p:cNvPr id="8" name="Curved Left Arrow 7"/>
          <p:cNvSpPr/>
          <p:nvPr/>
        </p:nvSpPr>
        <p:spPr>
          <a:xfrm>
            <a:off x="9652000" y="4934857"/>
            <a:ext cx="696686" cy="11284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KVL</a:t>
            </a:r>
            <a:endParaRPr lang="en-US" sz="2000" b="1" dirty="0">
              <a:solidFill>
                <a:schemeClr val="tx1"/>
              </a:solidFill>
            </a:endParaRPr>
          </a:p>
        </p:txBody>
      </p:sp>
    </p:spTree>
    <p:extLst>
      <p:ext uri="{BB962C8B-B14F-4D97-AF65-F5344CB8AC3E}">
        <p14:creationId xmlns:p14="http://schemas.microsoft.com/office/powerpoint/2010/main" val="211581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par>
                                <p:cTn id="8" presetID="22" presetClass="entr" presetSubtype="1" fill="hold" nodeType="withEffect">
                                  <p:stCondLst>
                                    <p:cond delay="0"/>
                                  </p:stCondLst>
                                  <p:childTnLst>
                                    <p:set>
                                      <p:cBhvr>
                                        <p:cTn id="9" dur="1" fill="hold">
                                          <p:stCondLst>
                                            <p:cond delay="0"/>
                                          </p:stCondLst>
                                        </p:cTn>
                                        <p:tgtEl>
                                          <p:spTgt spid="1032"/>
                                        </p:tgtEl>
                                        <p:attrNameLst>
                                          <p:attrName>style.visibility</p:attrName>
                                        </p:attrNameLst>
                                      </p:cBhvr>
                                      <p:to>
                                        <p:strVal val="visible"/>
                                      </p:to>
                                    </p:set>
                                    <p:animEffect transition="in" filter="wipe(up)">
                                      <p:cBhvr>
                                        <p:cTn id="10" dur="500"/>
                                        <p:tgtEl>
                                          <p:spTgt spid="103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8469086" y="624113"/>
                <a:ext cx="1374992" cy="1006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200" b="1" i="1" smtClean="0">
                              <a:latin typeface="Cambria Math" panose="02040503050406030204" pitchFamily="18" charset="0"/>
                            </a:rPr>
                          </m:ctrlPr>
                        </m:fPr>
                        <m:num>
                          <m:r>
                            <a:rPr lang="en-US" sz="3200" b="1" i="1" smtClean="0">
                              <a:latin typeface="Cambria Math" panose="02040503050406030204" pitchFamily="18" charset="0"/>
                            </a:rPr>
                            <m:t>𝑨</m:t>
                          </m:r>
                        </m:num>
                        <m:den>
                          <m:r>
                            <a:rPr lang="en-US" sz="3200" b="1" i="1" smtClean="0">
                              <a:latin typeface="Cambria Math" panose="02040503050406030204" pitchFamily="18" charset="0"/>
                            </a:rPr>
                            <m:t>𝟏</m:t>
                          </m:r>
                          <m:r>
                            <a:rPr lang="en-US" sz="3200" b="1" i="1" smtClean="0">
                              <a:latin typeface="Cambria Math" panose="02040503050406030204" pitchFamily="18" charset="0"/>
                            </a:rPr>
                            <m:t>+</m:t>
                          </m:r>
                          <m:r>
                            <a:rPr lang="en-US" sz="3200" b="1" i="1" smtClean="0">
                              <a:latin typeface="Cambria Math" panose="02040503050406030204" pitchFamily="18" charset="0"/>
                            </a:rPr>
                            <m:t>𝑨</m:t>
                          </m:r>
                          <m:r>
                            <a:rPr lang="en-US" sz="3200" b="1" i="1" smtClean="0">
                              <a:latin typeface="Cambria Math" panose="02040503050406030204" pitchFamily="18" charset="0"/>
                              <a:ea typeface="Cambria Math" panose="02040503050406030204" pitchFamily="18" charset="0"/>
                            </a:rPr>
                            <m:t>𝜷</m:t>
                          </m:r>
                        </m:den>
                      </m:f>
                    </m:oMath>
                  </m:oMathPara>
                </a14:m>
                <a:endParaRPr lang="en-US" sz="3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8469086" y="624113"/>
                <a:ext cx="1374992" cy="1006750"/>
              </a:xfrm>
              <a:prstGeom prst="rect">
                <a:avLst/>
              </a:prstGeom>
              <a:blipFill rotWithShape="0">
                <a:blip r:embed="rId2"/>
                <a:stretch>
                  <a:fillRect/>
                </a:stretch>
              </a:blipFill>
            </p:spPr>
            <p:txBody>
              <a:bodyPr/>
              <a:lstStyle/>
              <a:p>
                <a:r>
                  <a:rPr lang="en-US">
                    <a:noFill/>
                  </a:rPr>
                  <a:t> </a:t>
                </a:r>
              </a:p>
            </p:txBody>
          </p:sp>
        </mc:Fallback>
      </mc:AlternateContent>
      <p:sp>
        <p:nvSpPr>
          <p:cNvPr id="3" name="TextBox 2"/>
          <p:cNvSpPr txBox="1"/>
          <p:nvPr/>
        </p:nvSpPr>
        <p:spPr>
          <a:xfrm>
            <a:off x="1001485" y="1046088"/>
            <a:ext cx="5588000" cy="584775"/>
          </a:xfrm>
          <a:prstGeom prst="rect">
            <a:avLst/>
          </a:prstGeom>
          <a:noFill/>
        </p:spPr>
        <p:txBody>
          <a:bodyPr wrap="square" rtlCol="0">
            <a:spAutoFit/>
          </a:bodyPr>
          <a:lstStyle/>
          <a:p>
            <a:r>
              <a:rPr lang="en-US" sz="3200" b="1" dirty="0" smtClean="0"/>
              <a:t>Closed loop transfer function =</a:t>
            </a:r>
            <a:endParaRPr lang="en-US" sz="3200" b="1" dirty="0"/>
          </a:p>
        </p:txBody>
      </p:sp>
      <mc:AlternateContent xmlns:mc="http://schemas.openxmlformats.org/markup-compatibility/2006" xmlns:a14="http://schemas.microsoft.com/office/drawing/2010/main">
        <mc:Choice Requires="a14">
          <p:sp>
            <p:nvSpPr>
              <p:cNvPr id="4" name="TextBox 3"/>
              <p:cNvSpPr txBox="1"/>
              <p:nvPr/>
            </p:nvSpPr>
            <p:spPr>
              <a:xfrm>
                <a:off x="8469086" y="3254891"/>
                <a:ext cx="13749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𝟏</m:t>
                      </m:r>
                      <m:r>
                        <a:rPr lang="en-US" sz="3200" b="1" i="1" smtClean="0">
                          <a:latin typeface="Cambria Math" panose="02040503050406030204" pitchFamily="18" charset="0"/>
                        </a:rPr>
                        <m:t>+</m:t>
                      </m:r>
                      <m:r>
                        <a:rPr lang="en-US" sz="3200" b="1" i="1" smtClean="0">
                          <a:latin typeface="Cambria Math" panose="02040503050406030204" pitchFamily="18" charset="0"/>
                        </a:rPr>
                        <m:t>𝑨</m:t>
                      </m:r>
                      <m:r>
                        <a:rPr lang="en-US" sz="3200" b="1" i="1" smtClean="0">
                          <a:latin typeface="Cambria Math" panose="02040503050406030204" pitchFamily="18" charset="0"/>
                          <a:ea typeface="Cambria Math" panose="02040503050406030204" pitchFamily="18" charset="0"/>
                        </a:rPr>
                        <m:t>𝜷</m:t>
                      </m:r>
                    </m:oMath>
                  </m:oMathPara>
                </a14:m>
                <a:endParaRPr lang="en-US" sz="3200" b="1" dirty="0"/>
              </a:p>
            </p:txBody>
          </p:sp>
        </mc:Choice>
        <mc:Fallback xmlns="">
          <p:sp>
            <p:nvSpPr>
              <p:cNvPr id="4" name="TextBox 3"/>
              <p:cNvSpPr txBox="1">
                <a:spLocks noRot="1" noChangeAspect="1" noMove="1" noResize="1" noEditPoints="1" noAdjustHandles="1" noChangeArrowheads="1" noChangeShapeType="1" noTextEdit="1"/>
              </p:cNvSpPr>
              <p:nvPr/>
            </p:nvSpPr>
            <p:spPr>
              <a:xfrm>
                <a:off x="8469086" y="3254891"/>
                <a:ext cx="1374992" cy="492443"/>
              </a:xfrm>
              <a:prstGeom prst="rect">
                <a:avLst/>
              </a:prstGeom>
              <a:blipFill rotWithShape="0">
                <a:blip r:embed="rId3"/>
                <a:stretch>
                  <a:fillRect/>
                </a:stretch>
              </a:blipFill>
            </p:spPr>
            <p:txBody>
              <a:bodyPr/>
              <a:lstStyle/>
              <a:p>
                <a:r>
                  <a:rPr lang="en-US">
                    <a:noFill/>
                  </a:rPr>
                  <a:t> </a:t>
                </a:r>
              </a:p>
            </p:txBody>
          </p:sp>
        </mc:Fallback>
      </mc:AlternateContent>
      <p:sp>
        <p:nvSpPr>
          <p:cNvPr id="5" name="TextBox 4"/>
          <p:cNvSpPr txBox="1"/>
          <p:nvPr/>
        </p:nvSpPr>
        <p:spPr>
          <a:xfrm>
            <a:off x="1001485" y="3254891"/>
            <a:ext cx="5588000" cy="584775"/>
          </a:xfrm>
          <a:prstGeom prst="rect">
            <a:avLst/>
          </a:prstGeom>
          <a:noFill/>
        </p:spPr>
        <p:txBody>
          <a:bodyPr wrap="square" rtlCol="0">
            <a:spAutoFit/>
          </a:bodyPr>
          <a:lstStyle/>
          <a:p>
            <a:r>
              <a:rPr lang="en-US" sz="3200" b="1" dirty="0" smtClean="0"/>
              <a:t>Characteristic equation =</a:t>
            </a:r>
            <a:endParaRPr lang="en-US" sz="3200" b="1" dirty="0"/>
          </a:p>
        </p:txBody>
      </p:sp>
      <p:sp>
        <p:nvSpPr>
          <p:cNvPr id="7" name="TextBox 6"/>
          <p:cNvSpPr txBox="1"/>
          <p:nvPr/>
        </p:nvSpPr>
        <p:spPr>
          <a:xfrm>
            <a:off x="1001485" y="5463694"/>
            <a:ext cx="5588000" cy="584775"/>
          </a:xfrm>
          <a:prstGeom prst="rect">
            <a:avLst/>
          </a:prstGeom>
          <a:noFill/>
        </p:spPr>
        <p:txBody>
          <a:bodyPr wrap="square" rtlCol="0">
            <a:spAutoFit/>
          </a:bodyPr>
          <a:lstStyle/>
          <a:p>
            <a:r>
              <a:rPr lang="en-US" sz="3200" b="1" dirty="0" smtClean="0"/>
              <a:t>Open loop transfer function =</a:t>
            </a:r>
            <a:endParaRPr lang="en-US" sz="3200" b="1" dirty="0"/>
          </a:p>
        </p:txBody>
      </p:sp>
      <mc:AlternateContent xmlns:mc="http://schemas.openxmlformats.org/markup-compatibility/2006" xmlns:a14="http://schemas.microsoft.com/office/drawing/2010/main">
        <mc:Choice Requires="a14">
          <p:sp>
            <p:nvSpPr>
              <p:cNvPr id="8" name="Rectangle 7"/>
              <p:cNvSpPr/>
              <p:nvPr/>
            </p:nvSpPr>
            <p:spPr>
              <a:xfrm>
                <a:off x="8469086" y="5463693"/>
                <a:ext cx="8258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1" i="1">
                          <a:latin typeface="Cambria Math" panose="02040503050406030204" pitchFamily="18" charset="0"/>
                        </a:rPr>
                        <m:t>𝑨</m:t>
                      </m:r>
                      <m:r>
                        <a:rPr lang="en-US" sz="3200" b="1" i="1">
                          <a:latin typeface="Cambria Math" panose="02040503050406030204" pitchFamily="18" charset="0"/>
                          <a:ea typeface="Cambria Math" panose="02040503050406030204" pitchFamily="18" charset="0"/>
                        </a:rPr>
                        <m:t>𝜷</m:t>
                      </m:r>
                    </m:oMath>
                  </m:oMathPara>
                </a14:m>
                <a:endParaRPr lang="en-US" sz="3200" b="1" dirty="0"/>
              </a:p>
            </p:txBody>
          </p:sp>
        </mc:Choice>
        <mc:Fallback xmlns="">
          <p:sp>
            <p:nvSpPr>
              <p:cNvPr id="8" name="Rectangle 7"/>
              <p:cNvSpPr>
                <a:spLocks noRot="1" noChangeAspect="1" noMove="1" noResize="1" noEditPoints="1" noAdjustHandles="1" noChangeArrowheads="1" noChangeShapeType="1" noTextEdit="1"/>
              </p:cNvSpPr>
              <p:nvPr/>
            </p:nvSpPr>
            <p:spPr>
              <a:xfrm>
                <a:off x="8469086" y="5463693"/>
                <a:ext cx="825867" cy="584775"/>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563364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4933" y="355600"/>
            <a:ext cx="8067524" cy="769441"/>
          </a:xfrm>
          <a:prstGeom prst="rect">
            <a:avLst/>
          </a:prstGeom>
          <a:noFill/>
        </p:spPr>
        <p:txBody>
          <a:bodyPr wrap="square" rtlCol="0">
            <a:spAutoFit/>
          </a:bodyPr>
          <a:lstStyle/>
          <a:p>
            <a:r>
              <a:rPr lang="en-US" sz="4400" b="1" dirty="0" smtClean="0"/>
              <a:t>Transfer function with single  pole </a:t>
            </a:r>
            <a:endParaRPr lang="en-US" sz="4400" b="1" dirty="0"/>
          </a:p>
        </p:txBody>
      </p:sp>
      <p:sp>
        <p:nvSpPr>
          <p:cNvPr id="4" name="TextBox 3"/>
          <p:cNvSpPr txBox="1"/>
          <p:nvPr/>
        </p:nvSpPr>
        <p:spPr>
          <a:xfrm>
            <a:off x="524933" y="1683656"/>
            <a:ext cx="5672667" cy="4832092"/>
          </a:xfrm>
          <a:prstGeom prst="rect">
            <a:avLst/>
          </a:prstGeom>
          <a:noFill/>
        </p:spPr>
        <p:txBody>
          <a:bodyPr wrap="square" rtlCol="0">
            <a:spAutoFit/>
          </a:bodyPr>
          <a:lstStyle/>
          <a:p>
            <a:pPr marL="342900" indent="-342900">
              <a:buAutoNum type="arabicPeriod"/>
            </a:pPr>
            <a:r>
              <a:rPr lang="en-US" sz="2800" dirty="0" smtClean="0"/>
              <a:t>By increasing the gain the pole moves to left , towards zero at infinity</a:t>
            </a:r>
          </a:p>
          <a:p>
            <a:pPr marL="342900" indent="-342900">
              <a:buAutoNum type="arabicPeriod"/>
            </a:pPr>
            <a:endParaRPr lang="en-US" sz="2800" dirty="0"/>
          </a:p>
          <a:p>
            <a:pPr marL="342900" indent="-342900">
              <a:buAutoNum type="arabicPeriod"/>
            </a:pPr>
            <a:r>
              <a:rPr lang="en-US" sz="2800" dirty="0" smtClean="0"/>
              <a:t>Why towards Left (</a:t>
            </a:r>
            <a:r>
              <a:rPr lang="en-US" sz="2800" dirty="0"/>
              <a:t>The root locus exists on real axis </a:t>
            </a:r>
            <a:r>
              <a:rPr lang="en-US" sz="2800" b="1" dirty="0"/>
              <a:t>to left of an odd number of poles and zeros of open loop transfer function, G(s)H(s)</a:t>
            </a:r>
            <a:r>
              <a:rPr lang="en-US" sz="2800" dirty="0"/>
              <a:t>, that are on the real axis.</a:t>
            </a:r>
            <a:r>
              <a:rPr lang="en-US" sz="2800" dirty="0" smtClean="0"/>
              <a:t>)</a:t>
            </a:r>
          </a:p>
          <a:p>
            <a:pPr marL="342900" indent="-342900">
              <a:buAutoNum type="arabicPeriod"/>
            </a:pPr>
            <a:endParaRPr lang="en-US" sz="2800" dirty="0"/>
          </a:p>
          <a:p>
            <a:pPr marL="342900" indent="-342900">
              <a:buAutoNum type="arabicPeriod"/>
            </a:pPr>
            <a:r>
              <a:rPr lang="en-US" sz="2800" dirty="0" smtClean="0"/>
              <a:t>Can have max phase shift of -90 </a:t>
            </a:r>
            <a:endParaRPr lang="en-US" sz="2800" dirty="0"/>
          </a:p>
        </p:txBody>
      </p:sp>
      <p:pic>
        <p:nvPicPr>
          <p:cNvPr id="6" name="Picture 5"/>
          <p:cNvPicPr>
            <a:picLocks noChangeAspect="1"/>
          </p:cNvPicPr>
          <p:nvPr/>
        </p:nvPicPr>
        <p:blipFill>
          <a:blip r:embed="rId2"/>
          <a:stretch>
            <a:fillRect/>
          </a:stretch>
        </p:blipFill>
        <p:spPr>
          <a:xfrm>
            <a:off x="8773658" y="1247148"/>
            <a:ext cx="2714625" cy="4724400"/>
          </a:xfrm>
          <a:prstGeom prst="rect">
            <a:avLst/>
          </a:prstGeom>
        </p:spPr>
      </p:pic>
      <p:pic>
        <p:nvPicPr>
          <p:cNvPr id="2" name="Picture 1"/>
          <p:cNvPicPr>
            <a:picLocks noChangeAspect="1"/>
          </p:cNvPicPr>
          <p:nvPr/>
        </p:nvPicPr>
        <p:blipFill>
          <a:blip r:embed="rId3"/>
          <a:stretch>
            <a:fillRect/>
          </a:stretch>
        </p:blipFill>
        <p:spPr>
          <a:xfrm>
            <a:off x="6356656" y="1125040"/>
            <a:ext cx="5131627" cy="5099921"/>
          </a:xfrm>
          <a:prstGeom prst="rect">
            <a:avLst/>
          </a:prstGeom>
        </p:spPr>
      </p:pic>
    </p:spTree>
    <p:extLst>
      <p:ext uri="{BB962C8B-B14F-4D97-AF65-F5344CB8AC3E}">
        <p14:creationId xmlns:p14="http://schemas.microsoft.com/office/powerpoint/2010/main" val="427795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left)">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wipe(left)">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3863" y="724830"/>
            <a:ext cx="11788530" cy="5419492"/>
          </a:xfrm>
          <a:prstGeom prst="rect">
            <a:avLst/>
          </a:prstGeom>
        </p:spPr>
      </p:pic>
    </p:spTree>
    <p:extLst>
      <p:ext uri="{BB962C8B-B14F-4D97-AF65-F5344CB8AC3E}">
        <p14:creationId xmlns:p14="http://schemas.microsoft.com/office/powerpoint/2010/main" val="48112216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Root Locus </a:t>
            </a:r>
            <a:endParaRPr lang="en-US" dirty="0"/>
          </a:p>
        </p:txBody>
      </p:sp>
      <p:pic>
        <p:nvPicPr>
          <p:cNvPr id="4" name="Picture 3"/>
          <p:cNvPicPr>
            <a:picLocks noChangeAspect="1"/>
          </p:cNvPicPr>
          <p:nvPr/>
        </p:nvPicPr>
        <p:blipFill>
          <a:blip r:embed="rId2"/>
          <a:stretch>
            <a:fillRect/>
          </a:stretch>
        </p:blipFill>
        <p:spPr>
          <a:xfrm>
            <a:off x="305747" y="557561"/>
            <a:ext cx="11535536" cy="5720576"/>
          </a:xfrm>
          <a:prstGeom prst="rect">
            <a:avLst/>
          </a:prstGeom>
        </p:spPr>
      </p:pic>
    </p:spTree>
    <p:extLst>
      <p:ext uri="{BB962C8B-B14F-4D97-AF65-F5344CB8AC3E}">
        <p14:creationId xmlns:p14="http://schemas.microsoft.com/office/powerpoint/2010/main" val="3609332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z="4800" b="1" dirty="0" smtClean="0">
                <a:solidFill>
                  <a:schemeClr val="tx1"/>
                </a:solidFill>
                <a:latin typeface="Raavi" panose="020B0502040204020203" pitchFamily="34" charset="0"/>
                <a:cs typeface="Raavi" panose="020B0502040204020203" pitchFamily="34" charset="0"/>
              </a:rPr>
              <a:t>Example:-</a:t>
            </a:r>
          </a:p>
        </p:txBody>
      </p:sp>
      <p:sp>
        <p:nvSpPr>
          <p:cNvPr id="8195" name="Text Box 4"/>
          <p:cNvSpPr>
            <a:spLocks noGrp="1" noChangeArrowheads="1"/>
          </p:cNvSpPr>
          <p:nvPr>
            <p:ph idx="1"/>
          </p:nvPr>
        </p:nvSpPr>
        <p:spPr>
          <a:xfrm>
            <a:off x="204481" y="1501185"/>
            <a:ext cx="8596312" cy="406400"/>
          </a:xfrm>
        </p:spPr>
        <p:txBody>
          <a:bodyPr>
            <a:spAutoFit/>
          </a:bodyPr>
          <a:lstStyle/>
          <a:p>
            <a:pPr>
              <a:lnSpc>
                <a:spcPct val="85000"/>
              </a:lnSpc>
              <a:spcBef>
                <a:spcPct val="50000"/>
              </a:spcBef>
              <a:buClrTx/>
              <a:buFont typeface="Wingdings" panose="05000000000000000000" pitchFamily="2" charset="2"/>
              <a:buChar char="Ø"/>
            </a:pPr>
            <a:r>
              <a:rPr lang="en-US" altLang="zh-CN" sz="2400" smtClean="0">
                <a:solidFill>
                  <a:schemeClr val="tx1"/>
                </a:solidFill>
                <a:latin typeface="Raavi" panose="020B0502040204020203" pitchFamily="34" charset="0"/>
                <a:ea typeface="华文中宋"/>
                <a:cs typeface="Raavi" panose="020B0502040204020203" pitchFamily="34" charset="0"/>
              </a:rPr>
              <a:t>The second order system with the open-loop transfer function</a:t>
            </a:r>
            <a:endParaRPr lang="zh-CN" altLang="en-US" sz="2400" smtClean="0">
              <a:solidFill>
                <a:schemeClr val="tx1"/>
              </a:solidFill>
              <a:latin typeface="Raavi" panose="020B0502040204020203" pitchFamily="34" charset="0"/>
              <a:ea typeface="华文中宋"/>
              <a:cs typeface="Raavi" panose="020B0502040204020203" pitchFamily="34" charset="0"/>
            </a:endParaRPr>
          </a:p>
        </p:txBody>
      </p:sp>
      <p:graphicFrame>
        <p:nvGraphicFramePr>
          <p:cNvPr id="8196" name="Object 3"/>
          <p:cNvGraphicFramePr>
            <a:graphicFrameLocks noChangeAspect="1"/>
          </p:cNvGraphicFramePr>
          <p:nvPr>
            <p:extLst/>
          </p:nvPr>
        </p:nvGraphicFramePr>
        <p:xfrm>
          <a:off x="572863" y="1988119"/>
          <a:ext cx="2413000" cy="857250"/>
        </p:xfrm>
        <a:graphic>
          <a:graphicData uri="http://schemas.openxmlformats.org/presentationml/2006/ole">
            <mc:AlternateContent xmlns:mc="http://schemas.openxmlformats.org/markup-compatibility/2006">
              <mc:Choice xmlns:v="urn:schemas-microsoft-com:vml" Requires="v">
                <p:oleObj spid="_x0000_s28250" name="公式" r:id="rId3" imgW="1180588" imgH="418918" progId="Equation.3">
                  <p:embed/>
                </p:oleObj>
              </mc:Choice>
              <mc:Fallback>
                <p:oleObj name="公式" r:id="rId3" imgW="1180588" imgH="418918"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863" y="1988119"/>
                        <a:ext cx="2413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8197" name="Group 24"/>
          <p:cNvGrpSpPr>
            <a:grpSpLocks/>
          </p:cNvGrpSpPr>
          <p:nvPr/>
        </p:nvGrpSpPr>
        <p:grpSpPr bwMode="auto">
          <a:xfrm>
            <a:off x="4752975" y="2236435"/>
            <a:ext cx="3810000" cy="1371600"/>
            <a:chOff x="3356" y="1296"/>
            <a:chExt cx="2400" cy="864"/>
          </a:xfrm>
        </p:grpSpPr>
        <p:sp>
          <p:nvSpPr>
            <p:cNvPr id="8204" name="Line 6"/>
            <p:cNvSpPr>
              <a:spLocks noChangeShapeType="1"/>
            </p:cNvSpPr>
            <p:nvPr/>
          </p:nvSpPr>
          <p:spPr bwMode="auto">
            <a:xfrm>
              <a:off x="3404" y="1584"/>
              <a:ext cx="33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5" name="AutoShape 7"/>
            <p:cNvSpPr>
              <a:spLocks noChangeArrowheads="1"/>
            </p:cNvSpPr>
            <p:nvPr/>
          </p:nvSpPr>
          <p:spPr bwMode="auto">
            <a:xfrm>
              <a:off x="3740" y="1488"/>
              <a:ext cx="192" cy="192"/>
            </a:xfrm>
            <a:prstGeom prst="flowChartSummingJunction">
              <a:avLst/>
            </a:prstGeom>
            <a:solidFill>
              <a:schemeClr val="accent1"/>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0"/>
                </a:spcBef>
                <a:buClrTx/>
                <a:buSzTx/>
                <a:buFontTx/>
                <a:buNone/>
              </a:pPr>
              <a:endParaRPr lang="zh-CN" altLang="en-US" sz="2800" b="1">
                <a:solidFill>
                  <a:schemeClr val="bg1"/>
                </a:solidFill>
                <a:latin typeface="楷体_GB2312"/>
                <a:ea typeface="楷体_GB2312"/>
                <a:cs typeface="楷体_GB2312"/>
              </a:endParaRPr>
            </a:p>
          </p:txBody>
        </p:sp>
        <p:sp>
          <p:nvSpPr>
            <p:cNvPr id="8206" name="Line 8"/>
            <p:cNvSpPr>
              <a:spLocks noChangeShapeType="1"/>
            </p:cNvSpPr>
            <p:nvPr/>
          </p:nvSpPr>
          <p:spPr bwMode="auto">
            <a:xfrm>
              <a:off x="3932" y="1584"/>
              <a:ext cx="33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7" name="Rectangle 9"/>
            <p:cNvSpPr>
              <a:spLocks noChangeArrowheads="1"/>
            </p:cNvSpPr>
            <p:nvPr/>
          </p:nvSpPr>
          <p:spPr bwMode="auto">
            <a:xfrm>
              <a:off x="4268" y="1296"/>
              <a:ext cx="864" cy="576"/>
            </a:xfrm>
            <a:prstGeom prst="rect">
              <a:avLst/>
            </a:prstGeom>
            <a:solidFill>
              <a:schemeClr val="accent1"/>
            </a:solidFill>
            <a:ln w="9525">
              <a:solidFill>
                <a:schemeClr val="tx1"/>
              </a:solidFill>
              <a:miter lim="800000"/>
              <a:headEnd/>
              <a:tailEnd/>
            </a:ln>
          </p:spPr>
          <p:txBody>
            <a:bodyPr wrap="none" anchor="ct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0"/>
                </a:spcBef>
                <a:buClrTx/>
                <a:buSzTx/>
                <a:buFontTx/>
                <a:buNone/>
              </a:pPr>
              <a:endParaRPr lang="zh-CN" altLang="en-US" sz="2800" b="1">
                <a:solidFill>
                  <a:schemeClr val="bg1"/>
                </a:solidFill>
                <a:latin typeface="楷体_GB2312"/>
                <a:ea typeface="楷体_GB2312"/>
                <a:cs typeface="楷体_GB2312"/>
              </a:endParaRPr>
            </a:p>
          </p:txBody>
        </p:sp>
        <p:sp>
          <p:nvSpPr>
            <p:cNvPr id="8208" name="Line 10"/>
            <p:cNvSpPr>
              <a:spLocks noChangeShapeType="1"/>
            </p:cNvSpPr>
            <p:nvPr/>
          </p:nvSpPr>
          <p:spPr bwMode="auto">
            <a:xfrm>
              <a:off x="5132" y="1584"/>
              <a:ext cx="624"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9" name="Line 11"/>
            <p:cNvSpPr>
              <a:spLocks noChangeShapeType="1"/>
            </p:cNvSpPr>
            <p:nvPr/>
          </p:nvSpPr>
          <p:spPr bwMode="auto">
            <a:xfrm>
              <a:off x="5516" y="1584"/>
              <a:ext cx="0" cy="57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210" name="Line 12"/>
            <p:cNvSpPr>
              <a:spLocks noChangeShapeType="1"/>
            </p:cNvSpPr>
            <p:nvPr/>
          </p:nvSpPr>
          <p:spPr bwMode="auto">
            <a:xfrm flipH="1">
              <a:off x="3836" y="2160"/>
              <a:ext cx="168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8211" name="Line 13"/>
            <p:cNvSpPr>
              <a:spLocks noChangeShapeType="1"/>
            </p:cNvSpPr>
            <p:nvPr/>
          </p:nvSpPr>
          <p:spPr bwMode="auto">
            <a:xfrm flipV="1">
              <a:off x="3836" y="1680"/>
              <a:ext cx="0" cy="48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8212" name="Object 6"/>
            <p:cNvGraphicFramePr>
              <a:graphicFrameLocks noChangeAspect="1"/>
            </p:cNvGraphicFramePr>
            <p:nvPr/>
          </p:nvGraphicFramePr>
          <p:xfrm>
            <a:off x="4277" y="1316"/>
            <a:ext cx="883" cy="540"/>
          </p:xfrm>
          <a:graphic>
            <a:graphicData uri="http://schemas.openxmlformats.org/presentationml/2006/ole">
              <mc:AlternateContent xmlns:mc="http://schemas.openxmlformats.org/markup-compatibility/2006">
                <mc:Choice xmlns:v="urn:schemas-microsoft-com:vml" Requires="v">
                  <p:oleObj spid="_x0000_s28251" name="公式" r:id="rId5" imgW="685800" imgH="419100" progId="Equation.3">
                    <p:embed/>
                  </p:oleObj>
                </mc:Choice>
                <mc:Fallback>
                  <p:oleObj name="公式" r:id="rId5" imgW="6858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7" y="1316"/>
                          <a:ext cx="883"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3" name="Object 7"/>
            <p:cNvGraphicFramePr>
              <a:graphicFrameLocks noChangeAspect="1"/>
            </p:cNvGraphicFramePr>
            <p:nvPr/>
          </p:nvGraphicFramePr>
          <p:xfrm>
            <a:off x="3356" y="1335"/>
            <a:ext cx="388" cy="249"/>
          </p:xfrm>
          <a:graphic>
            <a:graphicData uri="http://schemas.openxmlformats.org/presentationml/2006/ole">
              <mc:AlternateContent xmlns:mc="http://schemas.openxmlformats.org/markup-compatibility/2006">
                <mc:Choice xmlns:v="urn:schemas-microsoft-com:vml" Requires="v">
                  <p:oleObj spid="_x0000_s28252" name="Equation" r:id="rId7" imgW="317225" imgH="203024" progId="Equation.3">
                    <p:embed/>
                  </p:oleObj>
                </mc:Choice>
                <mc:Fallback>
                  <p:oleObj name="Equation" r:id="rId7" imgW="317225" imgH="203024"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6" y="1335"/>
                          <a:ext cx="388"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14" name="Object 8"/>
            <p:cNvGraphicFramePr>
              <a:graphicFrameLocks noChangeAspect="1"/>
            </p:cNvGraphicFramePr>
            <p:nvPr/>
          </p:nvGraphicFramePr>
          <p:xfrm>
            <a:off x="5312" y="1344"/>
            <a:ext cx="404" cy="249"/>
          </p:xfrm>
          <a:graphic>
            <a:graphicData uri="http://schemas.openxmlformats.org/presentationml/2006/ole">
              <mc:AlternateContent xmlns:mc="http://schemas.openxmlformats.org/markup-compatibility/2006">
                <mc:Choice xmlns:v="urn:schemas-microsoft-com:vml" Requires="v">
                  <p:oleObj spid="_x0000_s28253" name="Equation" r:id="rId9" imgW="330057" imgH="203112" progId="Equation.3">
                    <p:embed/>
                  </p:oleObj>
                </mc:Choice>
                <mc:Fallback>
                  <p:oleObj name="Equation" r:id="rId9" imgW="330057" imgH="203112"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2" y="1344"/>
                          <a:ext cx="404" cy="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15" name="Text Box 17"/>
            <p:cNvSpPr txBox="1">
              <a:spLocks noChangeArrowheads="1"/>
            </p:cNvSpPr>
            <p:nvPr/>
          </p:nvSpPr>
          <p:spPr bwMode="auto">
            <a:xfrm>
              <a:off x="3836" y="158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50000"/>
                </a:spcBef>
                <a:buClrTx/>
                <a:buSzTx/>
                <a:buFontTx/>
                <a:buNone/>
              </a:pPr>
              <a:r>
                <a:rPr lang="en-US" altLang="zh-CN" sz="2800" b="1">
                  <a:solidFill>
                    <a:srgbClr val="000000"/>
                  </a:solidFill>
                  <a:latin typeface="华文中宋"/>
                  <a:ea typeface="华文中宋"/>
                  <a:cs typeface="华文中宋"/>
                </a:rPr>
                <a:t>-</a:t>
              </a:r>
            </a:p>
          </p:txBody>
        </p:sp>
      </p:grpSp>
      <p:sp>
        <p:nvSpPr>
          <p:cNvPr id="8198" name="Text Box 26"/>
          <p:cNvSpPr txBox="1">
            <a:spLocks noChangeArrowheads="1"/>
          </p:cNvSpPr>
          <p:nvPr/>
        </p:nvSpPr>
        <p:spPr bwMode="auto">
          <a:xfrm>
            <a:off x="239943" y="3073685"/>
            <a:ext cx="5105400"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50000"/>
              </a:spcBef>
              <a:buClrTx/>
              <a:buSzTx/>
              <a:buFontTx/>
              <a:buNone/>
            </a:pPr>
            <a:r>
              <a:rPr lang="en-US" altLang="zh-CN" sz="2400" dirty="0">
                <a:solidFill>
                  <a:srgbClr val="000000"/>
                </a:solidFill>
                <a:latin typeface="Raavi" panose="020B0502040204020203" pitchFamily="34" charset="0"/>
                <a:ea typeface="华文中宋"/>
                <a:cs typeface="Raavi" panose="020B0502040204020203" pitchFamily="34" charset="0"/>
              </a:rPr>
              <a:t>Closed-loop Transfer function</a:t>
            </a:r>
            <a:r>
              <a:rPr lang="zh-CN" altLang="en-US" sz="2400" dirty="0">
                <a:solidFill>
                  <a:srgbClr val="000000"/>
                </a:solidFill>
                <a:latin typeface="Raavi" panose="020B0502040204020203" pitchFamily="34" charset="0"/>
                <a:ea typeface="华文中宋"/>
                <a:cs typeface="Raavi" panose="020B0502040204020203" pitchFamily="34" charset="0"/>
              </a:rPr>
              <a:t>：</a:t>
            </a:r>
          </a:p>
        </p:txBody>
      </p:sp>
      <p:graphicFrame>
        <p:nvGraphicFramePr>
          <p:cNvPr id="8199" name="Object 4"/>
          <p:cNvGraphicFramePr>
            <a:graphicFrameLocks noChangeAspect="1"/>
          </p:cNvGraphicFramePr>
          <p:nvPr>
            <p:extLst/>
          </p:nvPr>
        </p:nvGraphicFramePr>
        <p:xfrm>
          <a:off x="477613" y="3621178"/>
          <a:ext cx="2603500" cy="803275"/>
        </p:xfrm>
        <a:graphic>
          <a:graphicData uri="http://schemas.openxmlformats.org/presentationml/2006/ole">
            <mc:AlternateContent xmlns:mc="http://schemas.openxmlformats.org/markup-compatibility/2006">
              <mc:Choice xmlns:v="urn:schemas-microsoft-com:vml" Requires="v">
                <p:oleObj spid="_x0000_s28254" name="公式" r:id="rId11" imgW="1269449" imgH="393529" progId="Equation.3">
                  <p:embed/>
                </p:oleObj>
              </mc:Choice>
              <mc:Fallback>
                <p:oleObj name="公式" r:id="rId11" imgW="1269449" imgH="393529"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7613" y="3621178"/>
                        <a:ext cx="260350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0" name="Text Box 22"/>
          <p:cNvSpPr txBox="1">
            <a:spLocks noChangeArrowheads="1"/>
          </p:cNvSpPr>
          <p:nvPr/>
        </p:nvSpPr>
        <p:spPr bwMode="auto">
          <a:xfrm>
            <a:off x="239943" y="4712607"/>
            <a:ext cx="47307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50000"/>
              </a:spcBef>
              <a:buClrTx/>
              <a:buSzTx/>
              <a:buFontTx/>
              <a:buNone/>
            </a:pPr>
            <a:r>
              <a:rPr lang="en-US" altLang="zh-CN" sz="2400" b="1" dirty="0">
                <a:solidFill>
                  <a:srgbClr val="000000"/>
                </a:solidFill>
                <a:latin typeface="华文中宋"/>
                <a:ea typeface="华文中宋"/>
                <a:cs typeface="华文中宋"/>
              </a:rPr>
              <a:t>Characteristic equation:</a:t>
            </a:r>
            <a:endParaRPr lang="zh-CN" altLang="en-US" sz="2400" b="1" dirty="0">
              <a:solidFill>
                <a:srgbClr val="000000"/>
              </a:solidFill>
              <a:latin typeface="华文中宋"/>
              <a:ea typeface="华文中宋"/>
              <a:cs typeface="华文中宋"/>
            </a:endParaRPr>
          </a:p>
        </p:txBody>
      </p:sp>
      <p:graphicFrame>
        <p:nvGraphicFramePr>
          <p:cNvPr id="8201" name="Object 5"/>
          <p:cNvGraphicFramePr>
            <a:graphicFrameLocks noChangeAspect="1"/>
          </p:cNvGraphicFramePr>
          <p:nvPr>
            <p:extLst/>
          </p:nvPr>
        </p:nvGraphicFramePr>
        <p:xfrm>
          <a:off x="4584929" y="4743903"/>
          <a:ext cx="2171700" cy="427038"/>
        </p:xfrm>
        <a:graphic>
          <a:graphicData uri="http://schemas.openxmlformats.org/presentationml/2006/ole">
            <mc:AlternateContent xmlns:mc="http://schemas.openxmlformats.org/markup-compatibility/2006">
              <mc:Choice xmlns:v="urn:schemas-microsoft-com:vml" Requires="v">
                <p:oleObj spid="_x0000_s28255" name="公式" r:id="rId13" imgW="1028254" imgH="203112" progId="Equation.3">
                  <p:embed/>
                </p:oleObj>
              </mc:Choice>
              <mc:Fallback>
                <p:oleObj name="公式" r:id="rId13" imgW="1028254"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84929" y="4743903"/>
                        <a:ext cx="2171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2" name="Text Box 31"/>
          <p:cNvSpPr txBox="1">
            <a:spLocks noChangeArrowheads="1"/>
          </p:cNvSpPr>
          <p:nvPr/>
        </p:nvSpPr>
        <p:spPr bwMode="auto">
          <a:xfrm>
            <a:off x="204481" y="5534025"/>
            <a:ext cx="52578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50000"/>
              </a:spcBef>
              <a:buClrTx/>
              <a:buSzTx/>
              <a:buFontTx/>
              <a:buNone/>
            </a:pPr>
            <a:r>
              <a:rPr lang="en-US" altLang="zh-CN" sz="2400" b="1" dirty="0">
                <a:solidFill>
                  <a:srgbClr val="000000"/>
                </a:solidFill>
                <a:latin typeface="华文中宋"/>
                <a:ea typeface="华文中宋"/>
                <a:cs typeface="华文中宋"/>
              </a:rPr>
              <a:t>Roots of characteristic equation</a:t>
            </a:r>
            <a:r>
              <a:rPr lang="zh-CN" altLang="en-US" sz="2400" b="1" dirty="0">
                <a:solidFill>
                  <a:srgbClr val="000000"/>
                </a:solidFill>
                <a:latin typeface="华文中宋"/>
                <a:ea typeface="华文中宋"/>
                <a:cs typeface="华文中宋"/>
              </a:rPr>
              <a:t>：</a:t>
            </a:r>
          </a:p>
        </p:txBody>
      </p:sp>
      <p:graphicFrame>
        <p:nvGraphicFramePr>
          <p:cNvPr id="8203" name="Object 2"/>
          <p:cNvGraphicFramePr>
            <a:graphicFrameLocks noChangeAspect="1"/>
          </p:cNvGraphicFramePr>
          <p:nvPr>
            <p:extLst/>
          </p:nvPr>
        </p:nvGraphicFramePr>
        <p:xfrm>
          <a:off x="6096000" y="5456237"/>
          <a:ext cx="2466975" cy="561975"/>
        </p:xfrm>
        <a:graphic>
          <a:graphicData uri="http://schemas.openxmlformats.org/presentationml/2006/ole">
            <mc:AlternateContent xmlns:mc="http://schemas.openxmlformats.org/markup-compatibility/2006">
              <mc:Choice xmlns:v="urn:schemas-microsoft-com:vml" Requires="v">
                <p:oleObj spid="_x0000_s28256" name="公式" r:id="rId15" imgW="1167893" imgH="266584" progId="Equation.3">
                  <p:embed/>
                </p:oleObj>
              </mc:Choice>
              <mc:Fallback>
                <p:oleObj name="公式" r:id="rId15" imgW="1167893" imgH="266584"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5456237"/>
                        <a:ext cx="2466975"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 name="TextBox 2"/>
              <p:cNvSpPr txBox="1"/>
              <p:nvPr/>
            </p:nvSpPr>
            <p:spPr>
              <a:xfrm>
                <a:off x="9717314" y="889406"/>
                <a:ext cx="14244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𝐺</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9717314" y="889406"/>
                <a:ext cx="1424493" cy="276999"/>
              </a:xfrm>
              <a:prstGeom prst="rect">
                <a:avLst/>
              </a:prstGeom>
              <a:blipFill rotWithShape="0">
                <a:blip r:embed="rId17"/>
                <a:stretch>
                  <a:fillRect l="-3419" t="-2222" r="-5556"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153056" y="1441083"/>
                <a:ext cx="2553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𝐹𝑜𝑟</m:t>
                      </m:r>
                      <m:r>
                        <a:rPr lang="en-US" b="0" i="1" smtClean="0">
                          <a:latin typeface="Cambria Math" panose="02040503050406030204" pitchFamily="18" charset="0"/>
                        </a:rPr>
                        <m:t> </m:t>
                      </m:r>
                      <m:r>
                        <a:rPr lang="en-US" b="0" i="1" smtClean="0">
                          <a:latin typeface="Cambria Math" panose="02040503050406030204" pitchFamily="18" charset="0"/>
                        </a:rPr>
                        <m:t>𝑢𝑛𝑖𝑡𝑦</m:t>
                      </m:r>
                      <m:r>
                        <a:rPr lang="en-US" b="0" i="1" smtClean="0">
                          <a:latin typeface="Cambria Math" panose="02040503050406030204" pitchFamily="18" charset="0"/>
                        </a:rPr>
                        <m:t> </m:t>
                      </m:r>
                      <m:r>
                        <a:rPr lang="en-US" b="0" i="1" smtClean="0">
                          <a:latin typeface="Cambria Math" panose="02040503050406030204" pitchFamily="18" charset="0"/>
                        </a:rPr>
                        <m:t>𝑔𝑎𝑖𝑛</m:t>
                      </m:r>
                      <m:r>
                        <a:rPr lang="en-US" b="0" i="1" smtClean="0">
                          <a:latin typeface="Cambria Math" panose="02040503050406030204" pitchFamily="18" charset="0"/>
                        </a:rPr>
                        <m:t> </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9153056" y="1441083"/>
                <a:ext cx="2553007" cy="276999"/>
              </a:xfrm>
              <a:prstGeom prst="rect">
                <a:avLst/>
              </a:prstGeom>
              <a:blipFill rotWithShape="0">
                <a:blip r:embed="rId18"/>
                <a:stretch>
                  <a:fillRect l="-1671" t="-2174" r="-1909"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153056" y="2003192"/>
                <a:ext cx="2404307" cy="572144"/>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1+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𝐾</m:t>
                        </m:r>
                      </m:num>
                      <m:den>
                        <m:r>
                          <a:rPr lang="en-US" sz="2400" b="0" i="1" smtClean="0">
                            <a:latin typeface="Cambria Math" panose="02040503050406030204" pitchFamily="18" charset="0"/>
                          </a:rPr>
                          <m:t>𝑆</m:t>
                        </m:r>
                        <m:r>
                          <a:rPr lang="en-US" sz="2400" b="0" i="1" smtClean="0">
                            <a:latin typeface="Cambria Math" panose="02040503050406030204" pitchFamily="18" charset="0"/>
                          </a:rPr>
                          <m:t> (0.5</m:t>
                        </m:r>
                        <m:r>
                          <a:rPr lang="en-US" sz="2400" b="0" i="1" smtClean="0">
                            <a:latin typeface="Cambria Math" panose="02040503050406030204" pitchFamily="18" charset="0"/>
                          </a:rPr>
                          <m:t>𝑆</m:t>
                        </m:r>
                        <m:r>
                          <a:rPr lang="en-US" sz="2400" b="0" i="1" smtClean="0">
                            <a:latin typeface="Cambria Math" panose="02040503050406030204" pitchFamily="18" charset="0"/>
                          </a:rPr>
                          <m:t>+1)</m:t>
                        </m:r>
                      </m:den>
                    </m:f>
                  </m:oMath>
                </a14:m>
                <a:r>
                  <a:rPr lang="en-US" sz="2400" dirty="0" smtClean="0"/>
                  <a:t>  = 0</a:t>
                </a:r>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9153056" y="2003192"/>
                <a:ext cx="2404307" cy="572144"/>
              </a:xfrm>
              <a:prstGeom prst="rect">
                <a:avLst/>
              </a:prstGeom>
              <a:blipFill rotWithShape="0">
                <a:blip r:embed="rId19"/>
                <a:stretch>
                  <a:fillRect t="-3226" b="-10753"/>
                </a:stretch>
              </a:blipFill>
            </p:spPr>
            <p:txBody>
              <a:bodyPr/>
              <a:lstStyle/>
              <a:p>
                <a:r>
                  <a:rPr lang="en-US">
                    <a:noFill/>
                  </a:rPr>
                  <a:t> </a:t>
                </a:r>
              </a:p>
            </p:txBody>
          </p:sp>
        </mc:Fallback>
      </mc:AlternateContent>
      <p:graphicFrame>
        <p:nvGraphicFramePr>
          <p:cNvPr id="28" name="Object 5"/>
          <p:cNvGraphicFramePr>
            <a:graphicFrameLocks noChangeAspect="1"/>
          </p:cNvGraphicFramePr>
          <p:nvPr>
            <p:extLst/>
          </p:nvPr>
        </p:nvGraphicFramePr>
        <p:xfrm>
          <a:off x="9269359" y="3013516"/>
          <a:ext cx="2171700" cy="427038"/>
        </p:xfrm>
        <a:graphic>
          <a:graphicData uri="http://schemas.openxmlformats.org/presentationml/2006/ole">
            <mc:AlternateContent xmlns:mc="http://schemas.openxmlformats.org/markup-compatibility/2006">
              <mc:Choice xmlns:v="urn:schemas-microsoft-com:vml" Requires="v">
                <p:oleObj spid="_x0000_s28257" name="公式" r:id="rId20" imgW="1028254" imgH="203112" progId="Equation.3">
                  <p:embed/>
                </p:oleObj>
              </mc:Choice>
              <mc:Fallback>
                <p:oleObj name="公式" r:id="rId20" imgW="1028254" imgH="203112"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69359" y="3013516"/>
                        <a:ext cx="21717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1989746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idx="1"/>
          </p:nvPr>
        </p:nvGraphicFramePr>
        <p:xfrm>
          <a:off x="677863" y="2160588"/>
          <a:ext cx="4551362" cy="4456109"/>
        </p:xfrm>
        <a:graphic>
          <a:graphicData uri="http://schemas.openxmlformats.org/drawingml/2006/table">
            <a:tbl>
              <a:tblPr firstRow="1" bandRow="1">
                <a:tableStyleId>{5C22544A-7EE6-4342-B048-85BDC9FD1C3A}</a:tableStyleId>
              </a:tblPr>
              <a:tblGrid>
                <a:gridCol w="1252064"/>
                <a:gridCol w="1551973"/>
                <a:gridCol w="1747325"/>
              </a:tblGrid>
              <a:tr h="627832">
                <a:tc>
                  <a:txBody>
                    <a:bodyPr/>
                    <a:lstStyle/>
                    <a:p>
                      <a:pPr algn="ctr"/>
                      <a:r>
                        <a:rPr lang="en-US" sz="1800" dirty="0" smtClean="0"/>
                        <a:t>  </a:t>
                      </a:r>
                      <a:r>
                        <a:rPr lang="en-US" sz="1800" dirty="0" smtClean="0">
                          <a:solidFill>
                            <a:schemeClr val="tx1"/>
                          </a:solidFill>
                        </a:rPr>
                        <a:t>K </a:t>
                      </a:r>
                      <a:endParaRPr lang="en-US" sz="1800" dirty="0"/>
                    </a:p>
                  </a:txBody>
                  <a:tcPr marL="91448" marR="91448" marT="45721" marB="45721"/>
                </a:tc>
                <a:tc>
                  <a:txBody>
                    <a:bodyPr/>
                    <a:lstStyle/>
                    <a:p>
                      <a:pPr algn="ctr"/>
                      <a:r>
                        <a:rPr lang="en-US" sz="1800" dirty="0" smtClean="0"/>
                        <a:t>             </a:t>
                      </a:r>
                      <a:r>
                        <a:rPr lang="en-US" sz="1800" dirty="0" smtClean="0">
                          <a:solidFill>
                            <a:schemeClr val="tx1"/>
                          </a:solidFill>
                        </a:rPr>
                        <a:t>S1</a:t>
                      </a:r>
                      <a:endParaRPr lang="en-US" sz="1800" dirty="0"/>
                    </a:p>
                  </a:txBody>
                  <a:tcPr marL="91448" marR="91448" marT="45721" marB="45721"/>
                </a:tc>
                <a:tc>
                  <a:txBody>
                    <a:bodyPr/>
                    <a:lstStyle/>
                    <a:p>
                      <a:pPr algn="ctr"/>
                      <a:r>
                        <a:rPr lang="en-US" sz="1800" dirty="0" smtClean="0">
                          <a:solidFill>
                            <a:schemeClr val="tx1"/>
                          </a:solidFill>
                        </a:rPr>
                        <a:t>              S2</a:t>
                      </a:r>
                      <a:endParaRPr lang="en-US" sz="1800" dirty="0">
                        <a:solidFill>
                          <a:schemeClr val="tx1"/>
                        </a:solidFill>
                      </a:endParaRPr>
                    </a:p>
                  </a:txBody>
                  <a:tcPr marL="91448" marR="91448" marT="45721" marB="45721"/>
                </a:tc>
              </a:tr>
              <a:tr h="627832">
                <a:tc>
                  <a:txBody>
                    <a:bodyPr/>
                    <a:lstStyle/>
                    <a:p>
                      <a:pPr algn="ctr"/>
                      <a:r>
                        <a:rPr lang="en-US" sz="1800" dirty="0" smtClean="0"/>
                        <a:t>    0</a:t>
                      </a:r>
                      <a:endParaRPr lang="en-US" sz="1800" dirty="0"/>
                    </a:p>
                  </a:txBody>
                  <a:tcPr marL="91448" marR="91448" marT="45721" marB="45721"/>
                </a:tc>
                <a:tc>
                  <a:txBody>
                    <a:bodyPr/>
                    <a:lstStyle/>
                    <a:p>
                      <a:pPr algn="ctr"/>
                      <a:r>
                        <a:rPr lang="en-US" sz="1800" dirty="0" smtClean="0"/>
                        <a:t>              0</a:t>
                      </a:r>
                      <a:endParaRPr lang="en-US" sz="1800" dirty="0"/>
                    </a:p>
                  </a:txBody>
                  <a:tcPr marL="91448" marR="91448" marT="45721" marB="45721"/>
                </a:tc>
                <a:tc>
                  <a:txBody>
                    <a:bodyPr/>
                    <a:lstStyle/>
                    <a:p>
                      <a:pPr algn="ctr"/>
                      <a:r>
                        <a:rPr lang="en-US" sz="1800" dirty="0" smtClean="0"/>
                        <a:t>              -2  </a:t>
                      </a:r>
                      <a:endParaRPr lang="en-US" sz="1800" dirty="0"/>
                    </a:p>
                  </a:txBody>
                  <a:tcPr marL="91448" marR="91448" marT="45721" marB="45721"/>
                </a:tc>
              </a:tr>
              <a:tr h="640089">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0.32</a:t>
                      </a:r>
                      <a:endParaRPr lang="en-US" sz="1800" dirty="0"/>
                    </a:p>
                  </a:txBody>
                  <a:tcPr marL="91448" marR="91448" marT="45721" marB="45721"/>
                </a:tc>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-0.4</a:t>
                      </a:r>
                      <a:endParaRPr lang="en-US" sz="1800" dirty="0"/>
                    </a:p>
                  </a:txBody>
                  <a:tcPr marL="91448" marR="91448" marT="45721" marB="45721"/>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-1.6</a:t>
                      </a:r>
                      <a:endParaRPr lang="en-US" altLang="zh-CN" sz="1800" i="1" dirty="0" smtClean="0">
                        <a:solidFill>
                          <a:srgbClr val="FF3300"/>
                        </a:solidFill>
                        <a:latin typeface="Times New Roman" panose="02020603050405020304" pitchFamily="18" charset="0"/>
                        <a:ea typeface="华文中宋" pitchFamily="2" charset="-122"/>
                        <a:cs typeface="Times New Roman" panose="02020603050405020304" pitchFamily="18" charset="0"/>
                      </a:endParaRPr>
                    </a:p>
                    <a:p>
                      <a:pPr algn="ctr"/>
                      <a:endParaRPr lang="en-US" sz="1800" dirty="0"/>
                    </a:p>
                  </a:txBody>
                  <a:tcPr marL="91448" marR="91448" marT="45721" marB="45721"/>
                </a:tc>
              </a:tr>
              <a:tr h="640089">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0.5</a:t>
                      </a:r>
                      <a:endParaRPr lang="en-US" sz="1800" dirty="0"/>
                    </a:p>
                  </a:txBody>
                  <a:tcPr marL="91448" marR="91448" marT="45721" marB="45721"/>
                </a:tc>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a:t>
                      </a:r>
                      <a:endParaRPr lang="en-US" sz="1800" dirty="0"/>
                    </a:p>
                  </a:txBody>
                  <a:tcPr marL="91448" marR="91448" marT="45721" marB="45721"/>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a:t>
                      </a:r>
                      <a:endParaRPr lang="en-US" altLang="zh-CN" sz="1800" i="1" dirty="0" smtClean="0">
                        <a:solidFill>
                          <a:srgbClr val="FF3300"/>
                        </a:solidFill>
                        <a:latin typeface="Times New Roman" panose="02020603050405020304" pitchFamily="18" charset="0"/>
                        <a:ea typeface="华文中宋" pitchFamily="2" charset="-122"/>
                        <a:cs typeface="Times New Roman" panose="02020603050405020304" pitchFamily="18" charset="0"/>
                      </a:endParaRPr>
                    </a:p>
                    <a:p>
                      <a:pPr algn="ctr"/>
                      <a:endParaRPr lang="en-US" sz="1800" dirty="0"/>
                    </a:p>
                  </a:txBody>
                  <a:tcPr marL="91448" marR="91448" marT="45721" marB="45721"/>
                </a:tc>
              </a:tr>
              <a:tr h="640089">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a:t>
                      </a:r>
                      <a:endParaRPr lang="en-US" sz="1800" dirty="0"/>
                    </a:p>
                  </a:txBody>
                  <a:tcPr marL="91448" marR="91448" marT="45721" marB="45721"/>
                </a:tc>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1+j</a:t>
                      </a:r>
                      <a:endParaRPr lang="en-US" sz="1800" dirty="0"/>
                    </a:p>
                  </a:txBody>
                  <a:tcPr marL="91448" marR="91448" marT="45721" marB="45721"/>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1-j</a:t>
                      </a:r>
                      <a:endParaRPr lang="en-US" altLang="zh-CN" sz="1800" i="1" dirty="0" smtClean="0">
                        <a:solidFill>
                          <a:srgbClr val="FF3300"/>
                        </a:solidFill>
                        <a:latin typeface="Times New Roman" panose="02020603050405020304" pitchFamily="18" charset="0"/>
                        <a:ea typeface="华文中宋" pitchFamily="2" charset="-122"/>
                        <a:cs typeface="Times New Roman" panose="02020603050405020304" pitchFamily="18" charset="0"/>
                      </a:endParaRPr>
                    </a:p>
                    <a:p>
                      <a:pPr algn="ctr"/>
                      <a:endParaRPr lang="en-US" sz="1800" dirty="0"/>
                    </a:p>
                  </a:txBody>
                  <a:tcPr marL="91448" marR="91448" marT="45721" marB="45721"/>
                </a:tc>
              </a:tr>
              <a:tr h="640089">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5</a:t>
                      </a:r>
                      <a:endParaRPr lang="en-US" sz="1800" dirty="0"/>
                    </a:p>
                  </a:txBody>
                  <a:tcPr marL="91448" marR="91448" marT="45721" marB="45721"/>
                </a:tc>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1+3j</a:t>
                      </a:r>
                      <a:endParaRPr lang="en-US" sz="1800" dirty="0"/>
                    </a:p>
                  </a:txBody>
                  <a:tcPr marL="91448" marR="91448" marT="45721" marB="45721"/>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-1-3j</a:t>
                      </a:r>
                      <a:endParaRPr lang="en-US" altLang="zh-CN" sz="1800" i="1" dirty="0" smtClean="0">
                        <a:solidFill>
                          <a:srgbClr val="FF3300"/>
                        </a:solidFill>
                        <a:latin typeface="Times New Roman" panose="02020603050405020304" pitchFamily="18" charset="0"/>
                        <a:ea typeface="华文中宋" pitchFamily="2" charset="-122"/>
                        <a:cs typeface="Times New Roman" panose="02020603050405020304" pitchFamily="18" charset="0"/>
                      </a:endParaRPr>
                    </a:p>
                    <a:p>
                      <a:pPr algn="ctr"/>
                      <a:endParaRPr lang="en-US" sz="1800" dirty="0"/>
                    </a:p>
                  </a:txBody>
                  <a:tcPr marL="91448" marR="91448" marT="45721" marB="45721"/>
                </a:tc>
              </a:tr>
              <a:tr h="640089">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a:t>
                      </a:r>
                      <a:endParaRPr lang="en-US" sz="1800" dirty="0"/>
                    </a:p>
                  </a:txBody>
                  <a:tcPr marL="91448" marR="91448" marT="45721" marB="45721"/>
                </a:tc>
                <a:tc>
                  <a:txBody>
                    <a:bodyPr/>
                    <a:lstStyle/>
                    <a:p>
                      <a:pPr algn="ct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1+∞j</a:t>
                      </a:r>
                      <a:endParaRPr lang="en-US" sz="1800" dirty="0"/>
                    </a:p>
                  </a:txBody>
                  <a:tcPr marL="91448" marR="91448" marT="45721" marB="45721"/>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t>            </a:t>
                      </a:r>
                      <a:r>
                        <a:rPr lang="en-US" altLang="zh-CN" sz="1800" i="1" dirty="0" smtClean="0">
                          <a:solidFill>
                            <a:srgbClr val="000000"/>
                          </a:solidFill>
                          <a:latin typeface="Times New Roman" panose="02020603050405020304" pitchFamily="18" charset="0"/>
                          <a:ea typeface="华文中宋" pitchFamily="2" charset="-122"/>
                          <a:cs typeface="Times New Roman" panose="02020603050405020304" pitchFamily="18" charset="0"/>
                        </a:rPr>
                        <a:t>-1-∞j</a:t>
                      </a:r>
                    </a:p>
                    <a:p>
                      <a:pPr algn="ctr"/>
                      <a:endParaRPr lang="en-US" sz="1800" dirty="0"/>
                    </a:p>
                  </a:txBody>
                  <a:tcPr marL="91448" marR="91448" marT="45721" marB="45721"/>
                </a:tc>
              </a:tr>
            </a:tbl>
          </a:graphicData>
        </a:graphic>
      </p:graphicFrame>
      <p:grpSp>
        <p:nvGrpSpPr>
          <p:cNvPr id="9252" name="Group 3"/>
          <p:cNvGrpSpPr>
            <a:grpSpLocks/>
          </p:cNvGrpSpPr>
          <p:nvPr/>
        </p:nvGrpSpPr>
        <p:grpSpPr bwMode="auto">
          <a:xfrm>
            <a:off x="804863" y="708025"/>
            <a:ext cx="4170362" cy="561975"/>
            <a:chOff x="288" y="3246"/>
            <a:chExt cx="2627" cy="354"/>
          </a:xfrm>
        </p:grpSpPr>
        <p:graphicFrame>
          <p:nvGraphicFramePr>
            <p:cNvPr id="9296" name="Object 15"/>
            <p:cNvGraphicFramePr>
              <a:graphicFrameLocks noChangeAspect="1"/>
            </p:cNvGraphicFramePr>
            <p:nvPr/>
          </p:nvGraphicFramePr>
          <p:xfrm>
            <a:off x="1361" y="3246"/>
            <a:ext cx="1554" cy="354"/>
          </p:xfrm>
          <a:graphic>
            <a:graphicData uri="http://schemas.openxmlformats.org/presentationml/2006/ole">
              <mc:AlternateContent xmlns:mc="http://schemas.openxmlformats.org/markup-compatibility/2006">
                <mc:Choice xmlns:v="urn:schemas-microsoft-com:vml" Requires="v">
                  <p:oleObj spid="_x0000_s50729" name="公式" r:id="rId3" imgW="1167893" imgH="266584" progId="Equation.3">
                    <p:embed/>
                  </p:oleObj>
                </mc:Choice>
                <mc:Fallback>
                  <p:oleObj name="公式" r:id="rId3" imgW="1167893" imgH="266584"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 y="3246"/>
                          <a:ext cx="1554" cy="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97" name="Text Box 5"/>
            <p:cNvSpPr txBox="1">
              <a:spLocks noChangeArrowheads="1"/>
            </p:cNvSpPr>
            <p:nvPr/>
          </p:nvSpPr>
          <p:spPr bwMode="auto">
            <a:xfrm>
              <a:off x="288" y="3264"/>
              <a:ext cx="17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SzPct val="80000"/>
                <a:buFont typeface="Wingdings 3" panose="05040102010807070707" pitchFamily="18" charset="2"/>
                <a:buChar char=""/>
                <a:defRPr>
                  <a:solidFill>
                    <a:srgbClr val="404040"/>
                  </a:solidFill>
                  <a:latin typeface="Trebuchet MS" panose="020B0603020202020204" pitchFamily="34" charset="0"/>
                </a:defRPr>
              </a:lvl1pPr>
              <a:lvl2pPr marL="742950" indent="-285750">
                <a:spcBef>
                  <a:spcPts val="1000"/>
                </a:spcBef>
                <a:buClr>
                  <a:schemeClr val="accent1"/>
                </a:buClr>
                <a:buSzPct val="80000"/>
                <a:buFont typeface="Wingdings 3" panose="05040102010807070707" pitchFamily="18" charset="2"/>
                <a:buChar char=""/>
                <a:defRPr sz="1600">
                  <a:solidFill>
                    <a:srgbClr val="404040"/>
                  </a:solidFill>
                  <a:latin typeface="Trebuchet MS" panose="020B0603020202020204" pitchFamily="34" charset="0"/>
                </a:defRPr>
              </a:lvl2pPr>
              <a:lvl3pPr marL="1143000" indent="-228600">
                <a:spcBef>
                  <a:spcPts val="1000"/>
                </a:spcBef>
                <a:buClr>
                  <a:schemeClr val="accent1"/>
                </a:buClr>
                <a:buSzPct val="80000"/>
                <a:buFont typeface="Wingdings 3" panose="05040102010807070707" pitchFamily="18" charset="2"/>
                <a:buChar char=""/>
                <a:defRPr sz="1400">
                  <a:solidFill>
                    <a:srgbClr val="404040"/>
                  </a:solidFill>
                  <a:latin typeface="Trebuchet MS" panose="020B0603020202020204" pitchFamily="34" charset="0"/>
                </a:defRPr>
              </a:lvl3pPr>
              <a:lvl4pPr marL="16002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4pPr>
              <a:lvl5pPr marL="2057400" indent="-228600">
                <a:spcBef>
                  <a:spcPts val="1000"/>
                </a:spcBef>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5pPr>
              <a:lvl6pPr marL="25146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6pPr>
              <a:lvl7pPr marL="29718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7pPr>
              <a:lvl8pPr marL="34290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8pPr>
              <a:lvl9pPr marL="3886200" indent="-228600" defTabSz="457200" fontAlgn="base">
                <a:spcBef>
                  <a:spcPts val="1000"/>
                </a:spcBef>
                <a:spcAft>
                  <a:spcPct val="0"/>
                </a:spcAft>
                <a:buClr>
                  <a:schemeClr val="accent1"/>
                </a:buClr>
                <a:buSzPct val="80000"/>
                <a:buFont typeface="Wingdings 3" panose="05040102010807070707" pitchFamily="18" charset="2"/>
                <a:buChar char=""/>
                <a:defRPr sz="1200">
                  <a:solidFill>
                    <a:srgbClr val="404040"/>
                  </a:solidFill>
                  <a:latin typeface="Trebuchet MS" panose="020B0603020202020204" pitchFamily="34" charset="0"/>
                </a:defRPr>
              </a:lvl9pPr>
            </a:lstStyle>
            <a:p>
              <a:pPr>
                <a:lnSpc>
                  <a:spcPct val="85000"/>
                </a:lnSpc>
                <a:spcBef>
                  <a:spcPct val="50000"/>
                </a:spcBef>
                <a:buClrTx/>
                <a:buSzTx/>
                <a:buFontTx/>
                <a:buNone/>
              </a:pPr>
              <a:r>
                <a:rPr lang="en-US" altLang="zh-CN" sz="2800" b="1">
                  <a:solidFill>
                    <a:srgbClr val="000000"/>
                  </a:solidFill>
                  <a:latin typeface="Times New Roman" panose="02020603050405020304" pitchFamily="18" charset="0"/>
                  <a:ea typeface="华文中宋"/>
                  <a:cs typeface="Times New Roman" panose="02020603050405020304" pitchFamily="18" charset="0"/>
                </a:rPr>
                <a:t>Roots</a:t>
              </a:r>
              <a:r>
                <a:rPr lang="zh-CN" altLang="en-US" sz="2800" b="1">
                  <a:solidFill>
                    <a:srgbClr val="000000"/>
                  </a:solidFill>
                  <a:latin typeface="Times New Roman" panose="02020603050405020304" pitchFamily="18" charset="0"/>
                  <a:ea typeface="华文中宋"/>
                  <a:cs typeface="Times New Roman" panose="02020603050405020304" pitchFamily="18" charset="0"/>
                </a:rPr>
                <a:t>：</a:t>
              </a:r>
            </a:p>
          </p:txBody>
        </p:sp>
      </p:grpSp>
      <p:grpSp>
        <p:nvGrpSpPr>
          <p:cNvPr id="8" name="Group 69"/>
          <p:cNvGrpSpPr>
            <a:grpSpLocks/>
          </p:cNvGrpSpPr>
          <p:nvPr/>
        </p:nvGrpSpPr>
        <p:grpSpPr bwMode="auto">
          <a:xfrm>
            <a:off x="6553200" y="736600"/>
            <a:ext cx="2286000" cy="3429000"/>
            <a:chOff x="4128" y="464"/>
            <a:chExt cx="1440" cy="2160"/>
          </a:xfrm>
        </p:grpSpPr>
        <p:sp>
          <p:nvSpPr>
            <p:cNvPr id="9271" name="Line 27"/>
            <p:cNvSpPr>
              <a:spLocks noChangeShapeType="1"/>
            </p:cNvSpPr>
            <p:nvPr/>
          </p:nvSpPr>
          <p:spPr bwMode="auto">
            <a:xfrm>
              <a:off x="4128" y="1584"/>
              <a:ext cx="144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72" name="Line 28"/>
            <p:cNvSpPr>
              <a:spLocks noChangeShapeType="1"/>
            </p:cNvSpPr>
            <p:nvPr/>
          </p:nvSpPr>
          <p:spPr bwMode="auto">
            <a:xfrm flipV="1">
              <a:off x="5088" y="464"/>
              <a:ext cx="0" cy="216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graphicFrame>
          <p:nvGraphicFramePr>
            <p:cNvPr id="9273" name="Object 16"/>
            <p:cNvGraphicFramePr>
              <a:graphicFrameLocks noChangeAspect="1"/>
            </p:cNvGraphicFramePr>
            <p:nvPr/>
          </p:nvGraphicFramePr>
          <p:xfrm>
            <a:off x="5018" y="1496"/>
            <a:ext cx="166" cy="184"/>
          </p:xfrm>
          <a:graphic>
            <a:graphicData uri="http://schemas.openxmlformats.org/presentationml/2006/ole">
              <mc:AlternateContent xmlns:mc="http://schemas.openxmlformats.org/markup-compatibility/2006">
                <mc:Choice xmlns:v="urn:schemas-microsoft-com:vml" Requires="v">
                  <p:oleObj spid="_x0000_s50730" name="Equation" r:id="rId5" imgW="114102" imgH="126780" progId="Equation.3">
                    <p:embed/>
                  </p:oleObj>
                </mc:Choice>
                <mc:Fallback>
                  <p:oleObj name="Equation" r:id="rId5" imgW="114102" imgH="126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8" y="1496"/>
                          <a:ext cx="16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74" name="Object 17"/>
            <p:cNvGraphicFramePr>
              <a:graphicFrameLocks noChangeAspect="1"/>
            </p:cNvGraphicFramePr>
            <p:nvPr/>
          </p:nvGraphicFramePr>
          <p:xfrm>
            <a:off x="4560" y="1496"/>
            <a:ext cx="166" cy="184"/>
          </p:xfrm>
          <a:graphic>
            <a:graphicData uri="http://schemas.openxmlformats.org/presentationml/2006/ole">
              <mc:AlternateContent xmlns:mc="http://schemas.openxmlformats.org/markup-compatibility/2006">
                <mc:Choice xmlns:v="urn:schemas-microsoft-com:vml" Requires="v">
                  <p:oleObj spid="_x0000_s50731" name="Equation" r:id="rId7" imgW="114102" imgH="126780" progId="Equation.3">
                    <p:embed/>
                  </p:oleObj>
                </mc:Choice>
                <mc:Fallback>
                  <p:oleObj name="Equation" r:id="rId7" imgW="114102" imgH="1267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496"/>
                          <a:ext cx="166"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75" name="Object 18"/>
            <p:cNvGraphicFramePr>
              <a:graphicFrameLocks noChangeAspect="1"/>
            </p:cNvGraphicFramePr>
            <p:nvPr/>
          </p:nvGraphicFramePr>
          <p:xfrm>
            <a:off x="4468" y="1616"/>
            <a:ext cx="236" cy="169"/>
          </p:xfrm>
          <a:graphic>
            <a:graphicData uri="http://schemas.openxmlformats.org/presentationml/2006/ole">
              <mc:AlternateContent xmlns:mc="http://schemas.openxmlformats.org/markup-compatibility/2006">
                <mc:Choice xmlns:v="urn:schemas-microsoft-com:vml" Requires="v">
                  <p:oleObj spid="_x0000_s50732" name="公式" r:id="rId8" imgW="228501" imgH="165028" progId="Equation.3">
                    <p:embed/>
                  </p:oleObj>
                </mc:Choice>
                <mc:Fallback>
                  <p:oleObj name="公式" r:id="rId8" imgW="228501" imgH="165028"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8" y="1616"/>
                          <a:ext cx="236"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76" name="Object 19"/>
            <p:cNvGraphicFramePr>
              <a:graphicFrameLocks noChangeAspect="1"/>
            </p:cNvGraphicFramePr>
            <p:nvPr/>
          </p:nvGraphicFramePr>
          <p:xfrm>
            <a:off x="4951" y="1616"/>
            <a:ext cx="137" cy="192"/>
          </p:xfrm>
          <a:graphic>
            <a:graphicData uri="http://schemas.openxmlformats.org/presentationml/2006/ole">
              <mc:AlternateContent xmlns:mc="http://schemas.openxmlformats.org/markup-compatibility/2006">
                <mc:Choice xmlns:v="urn:schemas-microsoft-com:vml" Requires="v">
                  <p:oleObj spid="_x0000_s50733" name="Equation" r:id="rId10" imgW="126725" imgH="177415" progId="Equation.3">
                    <p:embed/>
                  </p:oleObj>
                </mc:Choice>
                <mc:Fallback>
                  <p:oleObj name="Equation" r:id="rId10" imgW="126725" imgH="177415"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1" y="1616"/>
                          <a:ext cx="13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77" name="Line 33"/>
            <p:cNvSpPr>
              <a:spLocks noChangeShapeType="1"/>
            </p:cNvSpPr>
            <p:nvPr/>
          </p:nvSpPr>
          <p:spPr bwMode="auto">
            <a:xfrm flipV="1">
              <a:off x="4848" y="480"/>
              <a:ext cx="0" cy="1104"/>
            </a:xfrm>
            <a:prstGeom prst="line">
              <a:avLst/>
            </a:prstGeom>
            <a:noFill/>
            <a:ln w="25400">
              <a:solidFill>
                <a:srgbClr val="0033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78" name="Line 34"/>
            <p:cNvSpPr>
              <a:spLocks noChangeShapeType="1"/>
            </p:cNvSpPr>
            <p:nvPr/>
          </p:nvSpPr>
          <p:spPr bwMode="auto">
            <a:xfrm>
              <a:off x="4848" y="1584"/>
              <a:ext cx="0" cy="960"/>
            </a:xfrm>
            <a:prstGeom prst="line">
              <a:avLst/>
            </a:prstGeom>
            <a:noFill/>
            <a:ln w="25400">
              <a:solidFill>
                <a:srgbClr val="0033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79" name="Line 35"/>
            <p:cNvSpPr>
              <a:spLocks noChangeShapeType="1"/>
            </p:cNvSpPr>
            <p:nvPr/>
          </p:nvSpPr>
          <p:spPr bwMode="auto">
            <a:xfrm>
              <a:off x="4848" y="1904"/>
              <a:ext cx="0" cy="48"/>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80" name="Line 36"/>
            <p:cNvSpPr>
              <a:spLocks noChangeShapeType="1"/>
            </p:cNvSpPr>
            <p:nvPr/>
          </p:nvSpPr>
          <p:spPr bwMode="auto">
            <a:xfrm flipV="1">
              <a:off x="4848" y="1184"/>
              <a:ext cx="0" cy="9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81" name="Line 37"/>
            <p:cNvSpPr>
              <a:spLocks noChangeShapeType="1"/>
            </p:cNvSpPr>
            <p:nvPr/>
          </p:nvSpPr>
          <p:spPr bwMode="auto">
            <a:xfrm>
              <a:off x="4704" y="158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82" name="Line 38"/>
            <p:cNvSpPr>
              <a:spLocks noChangeShapeType="1"/>
            </p:cNvSpPr>
            <p:nvPr/>
          </p:nvSpPr>
          <p:spPr bwMode="auto">
            <a:xfrm flipH="1">
              <a:off x="4896" y="1584"/>
              <a:ext cx="96"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283" name="Line 41"/>
            <p:cNvSpPr>
              <a:spLocks noChangeShapeType="1"/>
            </p:cNvSpPr>
            <p:nvPr/>
          </p:nvSpPr>
          <p:spPr bwMode="auto">
            <a:xfrm>
              <a:off x="5040" y="62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aphicFrame>
          <p:nvGraphicFramePr>
            <p:cNvPr id="9284" name="Object 20"/>
            <p:cNvGraphicFramePr>
              <a:graphicFrameLocks noChangeAspect="1"/>
            </p:cNvGraphicFramePr>
            <p:nvPr/>
          </p:nvGraphicFramePr>
          <p:xfrm>
            <a:off x="5152" y="1200"/>
            <a:ext cx="224" cy="256"/>
          </p:xfrm>
          <a:graphic>
            <a:graphicData uri="http://schemas.openxmlformats.org/presentationml/2006/ole">
              <mc:AlternateContent xmlns:mc="http://schemas.openxmlformats.org/markup-compatibility/2006">
                <mc:Choice xmlns:v="urn:schemas-microsoft-com:vml" Requires="v">
                  <p:oleObj spid="_x0000_s50734" name="Equation" r:id="rId12" imgW="177569" imgH="202936" progId="Equation.3">
                    <p:embed/>
                  </p:oleObj>
                </mc:Choice>
                <mc:Fallback>
                  <p:oleObj name="Equation" r:id="rId12" imgW="177569" imgH="202936"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52" y="1200"/>
                          <a:ext cx="224"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85" name="Object 21"/>
            <p:cNvGraphicFramePr>
              <a:graphicFrameLocks noChangeAspect="1"/>
            </p:cNvGraphicFramePr>
            <p:nvPr/>
          </p:nvGraphicFramePr>
          <p:xfrm>
            <a:off x="5136" y="1712"/>
            <a:ext cx="352" cy="256"/>
          </p:xfrm>
          <a:graphic>
            <a:graphicData uri="http://schemas.openxmlformats.org/presentationml/2006/ole">
              <mc:AlternateContent xmlns:mc="http://schemas.openxmlformats.org/markup-compatibility/2006">
                <mc:Choice xmlns:v="urn:schemas-microsoft-com:vml" Requires="v">
                  <p:oleObj spid="_x0000_s50735" name="Equation" r:id="rId14" imgW="279279" imgH="203112" progId="Equation.3">
                    <p:embed/>
                  </p:oleObj>
                </mc:Choice>
                <mc:Fallback>
                  <p:oleObj name="Equation" r:id="rId14" imgW="279279" imgH="203112"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6" y="1712"/>
                          <a:ext cx="3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86" name="Object 22"/>
            <p:cNvGraphicFramePr>
              <a:graphicFrameLocks noChangeAspect="1"/>
            </p:cNvGraphicFramePr>
            <p:nvPr/>
          </p:nvGraphicFramePr>
          <p:xfrm>
            <a:off x="4848" y="1392"/>
            <a:ext cx="233" cy="190"/>
          </p:xfrm>
          <a:graphic>
            <a:graphicData uri="http://schemas.openxmlformats.org/presentationml/2006/ole">
              <mc:AlternateContent xmlns:mc="http://schemas.openxmlformats.org/markup-compatibility/2006">
                <mc:Choice xmlns:v="urn:schemas-microsoft-com:vml" Requires="v">
                  <p:oleObj spid="_x0000_s50736" name="公式" r:id="rId16" imgW="203024" imgH="164957" progId="Equation.3">
                    <p:embed/>
                  </p:oleObj>
                </mc:Choice>
                <mc:Fallback>
                  <p:oleObj name="公式" r:id="rId16" imgW="203024" imgH="164957"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48" y="1392"/>
                          <a:ext cx="233"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87" name="Line 60"/>
            <p:cNvSpPr>
              <a:spLocks noChangeShapeType="1"/>
            </p:cNvSpPr>
            <p:nvPr/>
          </p:nvSpPr>
          <p:spPr bwMode="auto">
            <a:xfrm>
              <a:off x="4608" y="1584"/>
              <a:ext cx="0" cy="0"/>
            </a:xfrm>
            <a:prstGeom prst="line">
              <a:avLst/>
            </a:prstGeom>
            <a:noFill/>
            <a:ln w="25400">
              <a:solidFill>
                <a:srgbClr val="0033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88" name="Line 61"/>
            <p:cNvSpPr>
              <a:spLocks noChangeShapeType="1"/>
            </p:cNvSpPr>
            <p:nvPr/>
          </p:nvSpPr>
          <p:spPr bwMode="auto">
            <a:xfrm>
              <a:off x="4656" y="1584"/>
              <a:ext cx="432" cy="0"/>
            </a:xfrm>
            <a:prstGeom prst="line">
              <a:avLst/>
            </a:prstGeom>
            <a:noFill/>
            <a:ln w="25400">
              <a:solidFill>
                <a:srgbClr val="003300"/>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89" name="Line 62"/>
            <p:cNvSpPr>
              <a:spLocks noChangeShapeType="1"/>
            </p:cNvSpPr>
            <p:nvPr/>
          </p:nvSpPr>
          <p:spPr bwMode="auto">
            <a:xfrm flipV="1">
              <a:off x="5040" y="182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0" name="Line 63"/>
            <p:cNvSpPr>
              <a:spLocks noChangeShapeType="1"/>
            </p:cNvSpPr>
            <p:nvPr/>
          </p:nvSpPr>
          <p:spPr bwMode="auto">
            <a:xfrm flipV="1">
              <a:off x="5040" y="254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1" name="Line 64"/>
            <p:cNvSpPr>
              <a:spLocks noChangeShapeType="1"/>
            </p:cNvSpPr>
            <p:nvPr/>
          </p:nvSpPr>
          <p:spPr bwMode="auto">
            <a:xfrm flipV="1">
              <a:off x="5040" y="20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2" name="Line 65"/>
            <p:cNvSpPr>
              <a:spLocks noChangeShapeType="1"/>
            </p:cNvSpPr>
            <p:nvPr/>
          </p:nvSpPr>
          <p:spPr bwMode="auto">
            <a:xfrm flipV="1">
              <a:off x="5040" y="230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3" name="Line 66"/>
            <p:cNvSpPr>
              <a:spLocks noChangeShapeType="1"/>
            </p:cNvSpPr>
            <p:nvPr/>
          </p:nvSpPr>
          <p:spPr bwMode="auto">
            <a:xfrm flipV="1">
              <a:off x="5040" y="134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4" name="Line 67"/>
            <p:cNvSpPr>
              <a:spLocks noChangeShapeType="1"/>
            </p:cNvSpPr>
            <p:nvPr/>
          </p:nvSpPr>
          <p:spPr bwMode="auto">
            <a:xfrm flipV="1">
              <a:off x="5040" y="110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295" name="Line 68"/>
            <p:cNvSpPr>
              <a:spLocks noChangeShapeType="1"/>
            </p:cNvSpPr>
            <p:nvPr/>
          </p:nvSpPr>
          <p:spPr bwMode="auto">
            <a:xfrm flipV="1">
              <a:off x="5040" y="864"/>
              <a:ext cx="96"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grpSp>
        <p:nvGrpSpPr>
          <p:cNvPr id="34" name="Group 80"/>
          <p:cNvGrpSpPr>
            <a:grpSpLocks/>
          </p:cNvGrpSpPr>
          <p:nvPr/>
        </p:nvGrpSpPr>
        <p:grpSpPr bwMode="auto">
          <a:xfrm>
            <a:off x="7239000" y="1219200"/>
            <a:ext cx="647700" cy="2628900"/>
            <a:chOff x="4560" y="768"/>
            <a:chExt cx="408" cy="1656"/>
          </a:xfrm>
        </p:grpSpPr>
        <p:graphicFrame>
          <p:nvGraphicFramePr>
            <p:cNvPr id="9268" name="Object 5"/>
            <p:cNvGraphicFramePr>
              <a:graphicFrameLocks noChangeAspect="1"/>
            </p:cNvGraphicFramePr>
            <p:nvPr/>
          </p:nvGraphicFramePr>
          <p:xfrm>
            <a:off x="4560" y="816"/>
            <a:ext cx="275" cy="96"/>
          </p:xfrm>
          <a:graphic>
            <a:graphicData uri="http://schemas.openxmlformats.org/presentationml/2006/ole">
              <mc:AlternateContent xmlns:mc="http://schemas.openxmlformats.org/markup-compatibility/2006">
                <mc:Choice xmlns:v="urn:schemas-microsoft-com:vml" Requires="v">
                  <p:oleObj spid="_x0000_s50737" name="公式" r:id="rId18" imgW="393359" imgH="177646" progId="Equation.3">
                    <p:embed/>
                  </p:oleObj>
                </mc:Choice>
                <mc:Fallback>
                  <p:oleObj name="公式" r:id="rId18" imgW="393359" imgH="177646"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60" y="816"/>
                          <a:ext cx="275"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9" name="Object 6"/>
            <p:cNvGraphicFramePr>
              <a:graphicFrameLocks noChangeAspect="1"/>
            </p:cNvGraphicFramePr>
            <p:nvPr/>
          </p:nvGraphicFramePr>
          <p:xfrm>
            <a:off x="4752" y="768"/>
            <a:ext cx="216" cy="216"/>
          </p:xfrm>
          <a:graphic>
            <a:graphicData uri="http://schemas.openxmlformats.org/presentationml/2006/ole">
              <mc:AlternateContent xmlns:mc="http://schemas.openxmlformats.org/markup-compatibility/2006">
                <mc:Choice xmlns:v="urn:schemas-microsoft-com:vml" Requires="v">
                  <p:oleObj spid="_x0000_s50738" name="Equation" r:id="rId20" imgW="75960" imgH="75960" progId="Equation.3">
                    <p:embed/>
                  </p:oleObj>
                </mc:Choice>
                <mc:Fallback>
                  <p:oleObj name="Equation" r:id="rId20" imgW="75960" imgH="7596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52" y="76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70" name="Object 7"/>
            <p:cNvGraphicFramePr>
              <a:graphicFrameLocks noChangeAspect="1"/>
            </p:cNvGraphicFramePr>
            <p:nvPr/>
          </p:nvGraphicFramePr>
          <p:xfrm>
            <a:off x="4752" y="2208"/>
            <a:ext cx="216" cy="216"/>
          </p:xfrm>
          <a:graphic>
            <a:graphicData uri="http://schemas.openxmlformats.org/presentationml/2006/ole">
              <mc:AlternateContent xmlns:mc="http://schemas.openxmlformats.org/markup-compatibility/2006">
                <mc:Choice xmlns:v="urn:schemas-microsoft-com:vml" Requires="v">
                  <p:oleObj spid="_x0000_s50739" name="Equation" r:id="rId22" imgW="63360" imgH="63360" progId="Equation.3">
                    <p:embed/>
                  </p:oleObj>
                </mc:Choice>
                <mc:Fallback>
                  <p:oleObj name="Equation" r:id="rId22" imgW="63360" imgH="6336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52" y="220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38" name="Group 83"/>
          <p:cNvGrpSpPr>
            <a:grpSpLocks/>
          </p:cNvGrpSpPr>
          <p:nvPr/>
        </p:nvGrpSpPr>
        <p:grpSpPr bwMode="auto">
          <a:xfrm>
            <a:off x="7315200" y="2362200"/>
            <a:ext cx="838200" cy="342900"/>
            <a:chOff x="4608" y="1488"/>
            <a:chExt cx="528" cy="216"/>
          </a:xfrm>
        </p:grpSpPr>
        <p:graphicFrame>
          <p:nvGraphicFramePr>
            <p:cNvPr id="9266" name="Object 3"/>
            <p:cNvGraphicFramePr>
              <a:graphicFrameLocks noChangeAspect="1"/>
            </p:cNvGraphicFramePr>
            <p:nvPr/>
          </p:nvGraphicFramePr>
          <p:xfrm>
            <a:off x="4920" y="1488"/>
            <a:ext cx="216" cy="216"/>
          </p:xfrm>
          <a:graphic>
            <a:graphicData uri="http://schemas.openxmlformats.org/presentationml/2006/ole">
              <mc:AlternateContent xmlns:mc="http://schemas.openxmlformats.org/markup-compatibility/2006">
                <mc:Choice xmlns:v="urn:schemas-microsoft-com:vml" Requires="v">
                  <p:oleObj spid="_x0000_s50740" name="Equation" r:id="rId24" imgW="63360" imgH="63360" progId="Equation.3">
                    <p:embed/>
                  </p:oleObj>
                </mc:Choice>
                <mc:Fallback>
                  <p:oleObj name="Equation" r:id="rId24" imgW="63360" imgH="6336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20" y="148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7" name="Object 4"/>
            <p:cNvGraphicFramePr>
              <a:graphicFrameLocks noChangeAspect="1"/>
            </p:cNvGraphicFramePr>
            <p:nvPr/>
          </p:nvGraphicFramePr>
          <p:xfrm>
            <a:off x="4608" y="1488"/>
            <a:ext cx="216" cy="216"/>
          </p:xfrm>
          <a:graphic>
            <a:graphicData uri="http://schemas.openxmlformats.org/presentationml/2006/ole">
              <mc:AlternateContent xmlns:mc="http://schemas.openxmlformats.org/markup-compatibility/2006">
                <mc:Choice xmlns:v="urn:schemas-microsoft-com:vml" Requires="v">
                  <p:oleObj spid="_x0000_s50741" name="Equation" r:id="rId26" imgW="63360" imgH="63360" progId="Equation.3">
                    <p:embed/>
                  </p:oleObj>
                </mc:Choice>
                <mc:Fallback>
                  <p:oleObj name="Equation" r:id="rId26" imgW="63360" imgH="6336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608" y="148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1" name="Group 85"/>
          <p:cNvGrpSpPr>
            <a:grpSpLocks/>
          </p:cNvGrpSpPr>
          <p:nvPr/>
        </p:nvGrpSpPr>
        <p:grpSpPr bwMode="auto">
          <a:xfrm>
            <a:off x="7161213" y="1914525"/>
            <a:ext cx="725487" cy="1171575"/>
            <a:chOff x="4511" y="1206"/>
            <a:chExt cx="457" cy="738"/>
          </a:xfrm>
        </p:grpSpPr>
        <p:graphicFrame>
          <p:nvGraphicFramePr>
            <p:cNvPr id="9263" name="Object 8"/>
            <p:cNvGraphicFramePr>
              <a:graphicFrameLocks noChangeAspect="1"/>
            </p:cNvGraphicFramePr>
            <p:nvPr/>
          </p:nvGraphicFramePr>
          <p:xfrm>
            <a:off x="4511" y="1206"/>
            <a:ext cx="250" cy="142"/>
          </p:xfrm>
          <a:graphic>
            <a:graphicData uri="http://schemas.openxmlformats.org/presentationml/2006/ole">
              <mc:AlternateContent xmlns:mc="http://schemas.openxmlformats.org/markup-compatibility/2006">
                <mc:Choice xmlns:v="urn:schemas-microsoft-com:vml" Requires="v">
                  <p:oleObj spid="_x0000_s50742" name="公式" r:id="rId28" imgW="368140" imgH="165028" progId="Equation.3">
                    <p:embed/>
                  </p:oleObj>
                </mc:Choice>
                <mc:Fallback>
                  <p:oleObj name="公式" r:id="rId28" imgW="368140" imgH="165028"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11" y="1206"/>
                          <a:ext cx="250" cy="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4" name="Object 9"/>
            <p:cNvGraphicFramePr>
              <a:graphicFrameLocks noChangeAspect="1"/>
            </p:cNvGraphicFramePr>
            <p:nvPr/>
          </p:nvGraphicFramePr>
          <p:xfrm>
            <a:off x="4752" y="1248"/>
            <a:ext cx="216" cy="216"/>
          </p:xfrm>
          <a:graphic>
            <a:graphicData uri="http://schemas.openxmlformats.org/presentationml/2006/ole">
              <mc:AlternateContent xmlns:mc="http://schemas.openxmlformats.org/markup-compatibility/2006">
                <mc:Choice xmlns:v="urn:schemas-microsoft-com:vml" Requires="v">
                  <p:oleObj spid="_x0000_s50743" name="公式" r:id="rId30" imgW="63360" imgH="63360" progId="Equation.3">
                    <p:embed/>
                  </p:oleObj>
                </mc:Choice>
                <mc:Fallback>
                  <p:oleObj name="公式" r:id="rId30" imgW="63360" imgH="633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752" y="124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5" name="Object 10"/>
            <p:cNvGraphicFramePr>
              <a:graphicFrameLocks noChangeAspect="1"/>
            </p:cNvGraphicFramePr>
            <p:nvPr/>
          </p:nvGraphicFramePr>
          <p:xfrm>
            <a:off x="4752" y="1728"/>
            <a:ext cx="216" cy="216"/>
          </p:xfrm>
          <a:graphic>
            <a:graphicData uri="http://schemas.openxmlformats.org/presentationml/2006/ole">
              <mc:AlternateContent xmlns:mc="http://schemas.openxmlformats.org/markup-compatibility/2006">
                <mc:Choice xmlns:v="urn:schemas-microsoft-com:vml" Requires="v">
                  <p:oleObj spid="_x0000_s50744" name="Equation" r:id="rId32" imgW="63360" imgH="63360" progId="Equation.3">
                    <p:embed/>
                  </p:oleObj>
                </mc:Choice>
                <mc:Fallback>
                  <p:oleObj name="Equation" r:id="rId32" imgW="63360" imgH="6336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752" y="172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45" name="Group 74"/>
          <p:cNvGrpSpPr>
            <a:grpSpLocks/>
          </p:cNvGrpSpPr>
          <p:nvPr/>
        </p:nvGrpSpPr>
        <p:grpSpPr bwMode="auto">
          <a:xfrm>
            <a:off x="7010400" y="2133600"/>
            <a:ext cx="1600200" cy="571500"/>
            <a:chOff x="4416" y="1344"/>
            <a:chExt cx="1008" cy="360"/>
          </a:xfrm>
        </p:grpSpPr>
        <p:graphicFrame>
          <p:nvGraphicFramePr>
            <p:cNvPr id="9259" name="Object 11"/>
            <p:cNvGraphicFramePr>
              <a:graphicFrameLocks noChangeAspect="1"/>
            </p:cNvGraphicFramePr>
            <p:nvPr/>
          </p:nvGraphicFramePr>
          <p:xfrm>
            <a:off x="4416" y="1344"/>
            <a:ext cx="288" cy="144"/>
          </p:xfrm>
          <a:graphic>
            <a:graphicData uri="http://schemas.openxmlformats.org/presentationml/2006/ole">
              <mc:AlternateContent xmlns:mc="http://schemas.openxmlformats.org/markup-compatibility/2006">
                <mc:Choice xmlns:v="urn:schemas-microsoft-com:vml" Requires="v">
                  <p:oleObj spid="_x0000_s50745" name="公式" r:id="rId34" imgW="393359" imgH="177646" progId="Equation.3">
                    <p:embed/>
                  </p:oleObj>
                </mc:Choice>
                <mc:Fallback>
                  <p:oleObj name="公式" r:id="rId34" imgW="393359" imgH="177646"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416" y="1344"/>
                          <a:ext cx="2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0" name="Object 12"/>
            <p:cNvGraphicFramePr>
              <a:graphicFrameLocks noChangeAspect="1"/>
            </p:cNvGraphicFramePr>
            <p:nvPr/>
          </p:nvGraphicFramePr>
          <p:xfrm>
            <a:off x="4536" y="1488"/>
            <a:ext cx="216" cy="216"/>
          </p:xfrm>
          <a:graphic>
            <a:graphicData uri="http://schemas.openxmlformats.org/presentationml/2006/ole">
              <mc:AlternateContent xmlns:mc="http://schemas.openxmlformats.org/markup-compatibility/2006">
                <mc:Choice xmlns:v="urn:schemas-microsoft-com:vml" Requires="v">
                  <p:oleObj spid="_x0000_s50746" name="Equation" r:id="rId36" imgW="63360" imgH="63360" progId="Equation.3">
                    <p:embed/>
                  </p:oleObj>
                </mc:Choice>
                <mc:Fallback>
                  <p:oleObj name="Equation" r:id="rId36" imgW="63360" imgH="6336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4536" y="148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1" name="Object 13"/>
            <p:cNvGraphicFramePr>
              <a:graphicFrameLocks noChangeAspect="1"/>
            </p:cNvGraphicFramePr>
            <p:nvPr/>
          </p:nvGraphicFramePr>
          <p:xfrm>
            <a:off x="4992" y="1488"/>
            <a:ext cx="216" cy="216"/>
          </p:xfrm>
          <a:graphic>
            <a:graphicData uri="http://schemas.openxmlformats.org/presentationml/2006/ole">
              <mc:AlternateContent xmlns:mc="http://schemas.openxmlformats.org/markup-compatibility/2006">
                <mc:Choice xmlns:v="urn:schemas-microsoft-com:vml" Requires="v">
                  <p:oleObj spid="_x0000_s50747" name="Equation" r:id="rId38" imgW="63360" imgH="63360" progId="Equation.3">
                    <p:embed/>
                  </p:oleObj>
                </mc:Choice>
                <mc:Fallback>
                  <p:oleObj name="Equation" r:id="rId38" imgW="63360" imgH="63360" progId="Equation.3">
                    <p:embed/>
                    <p:pic>
                      <p:nvPicPr>
                        <p:cNvPr id="0" name=""/>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992" y="1488"/>
                          <a:ext cx="21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62" name="Object 14"/>
            <p:cNvGraphicFramePr>
              <a:graphicFrameLocks noChangeAspect="1"/>
            </p:cNvGraphicFramePr>
            <p:nvPr/>
          </p:nvGraphicFramePr>
          <p:xfrm>
            <a:off x="5136" y="1392"/>
            <a:ext cx="288" cy="144"/>
          </p:xfrm>
          <a:graphic>
            <a:graphicData uri="http://schemas.openxmlformats.org/presentationml/2006/ole">
              <mc:AlternateContent xmlns:mc="http://schemas.openxmlformats.org/markup-compatibility/2006">
                <mc:Choice xmlns:v="urn:schemas-microsoft-com:vml" Requires="v">
                  <p:oleObj spid="_x0000_s50748" name="公式" r:id="rId40" imgW="393359" imgH="177646" progId="Equation.3">
                    <p:embed/>
                  </p:oleObj>
                </mc:Choice>
                <mc:Fallback>
                  <p:oleObj name="公式" r:id="rId40" imgW="393359" imgH="177646"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136" y="1392"/>
                          <a:ext cx="288"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50" name="Object 2"/>
          <p:cNvGraphicFramePr>
            <a:graphicFrameLocks noChangeAspect="1"/>
          </p:cNvGraphicFramePr>
          <p:nvPr/>
        </p:nvGraphicFramePr>
        <p:xfrm>
          <a:off x="7543800" y="2362200"/>
          <a:ext cx="342900" cy="342900"/>
        </p:xfrm>
        <a:graphic>
          <a:graphicData uri="http://schemas.openxmlformats.org/presentationml/2006/ole">
            <mc:AlternateContent xmlns:mc="http://schemas.openxmlformats.org/markup-compatibility/2006">
              <mc:Choice xmlns:v="urn:schemas-microsoft-com:vml" Requires="v">
                <p:oleObj spid="_x0000_s50749" name="公式" r:id="rId41" imgW="63360" imgH="63360" progId="Equation.3">
                  <p:embed/>
                </p:oleObj>
              </mc:Choice>
              <mc:Fallback>
                <p:oleObj name="公式" r:id="rId41" imgW="63360" imgH="63360" progId="Equation.3">
                  <p:embed/>
                  <p:pic>
                    <p:nvPicPr>
                      <p:cNvPr id="0" name=""/>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543800" y="2362200"/>
                        <a:ext cx="3429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55437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45"/>
                                        </p:tgtEl>
                                        <p:attrNameLst>
                                          <p:attrName>style.visibility</p:attrName>
                                        </p:attrNameLst>
                                      </p:cBhvr>
                                      <p:to>
                                        <p:strVal val="visible"/>
                                      </p:to>
                                    </p:set>
                                  </p:childTnLst>
                                  <p:subTnLst>
                                    <p:set>
                                      <p:cBhvr override="childStyle">
                                        <p:cTn dur="1" fill="hold" display="0" masterRel="nextClick" afterEffect="1"/>
                                        <p:tgtEl>
                                          <p:spTgt spid="45"/>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8"/>
                                        </p:tgtEl>
                                        <p:attrNameLst>
                                          <p:attrName>style.visibility</p:attrName>
                                        </p:attrNameLst>
                                      </p:cBhvr>
                                      <p:to>
                                        <p:strVal val="visible"/>
                                      </p:to>
                                    </p:se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34"/>
                                        </p:tgtEl>
                                        <p:attrNameLst>
                                          <p:attrName>style.visibility</p:attrName>
                                        </p:attrNameLst>
                                      </p:cBhvr>
                                      <p:to>
                                        <p:strVal val="visible"/>
                                      </p:to>
                                    </p:set>
                                  </p:childTnLst>
                                  <p:subTnLst>
                                    <p:set>
                                      <p:cBhvr override="childStyle">
                                        <p:cTn dur="1" fill="hold" display="0" masterRel="nextClick" afterEffect="1"/>
                                        <p:tgtEl>
                                          <p:spTgt spid="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2"/>
          <p:cNvSpPr>
            <a:spLocks noGrp="1"/>
          </p:cNvSpPr>
          <p:nvPr>
            <p:ph idx="1"/>
          </p:nvPr>
        </p:nvSpPr>
        <p:spPr>
          <a:xfrm>
            <a:off x="275771" y="145143"/>
            <a:ext cx="11640458" cy="6589486"/>
          </a:xfrm>
        </p:spPr>
        <p:txBody>
          <a:bodyPr>
            <a:normAutofit/>
          </a:bodyPr>
          <a:lstStyle/>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When k=0,s1=0 and s2=-2 which are the same as open loop poles i.e. when k=0, the closed loop poles are same as open loop poles</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When 0&lt;=k&lt;0.5 the poles are real and distinct</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When k=0.5 the poles are real and equal.</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When k&gt;0.5 the poles are complex conjugates with real part -1</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The poles obtained by joining all such pole locations when k is varied from 0 to +∞</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The table is represented in graph </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r>
              <a:rPr lang="en-US" altLang="en-US" sz="2400" dirty="0" smtClean="0">
                <a:solidFill>
                  <a:schemeClr val="tx1"/>
                </a:solidFill>
                <a:latin typeface="Raavi" panose="020B0502040204020203" pitchFamily="34" charset="0"/>
                <a:cs typeface="Raavi" panose="020B0502040204020203" pitchFamily="34" charset="0"/>
              </a:rPr>
              <a:t>The root locus was obtained by joining points obtained from the roots of the characteristic equation</a:t>
            </a: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a:p>
            <a:pPr>
              <a:buClrTx/>
              <a:buFont typeface="Wingdings" panose="05000000000000000000" pitchFamily="2" charset="2"/>
              <a:buChar char="Ø"/>
            </a:pPr>
            <a:endParaRPr lang="en-US" altLang="en-US" sz="2400" dirty="0" smtClean="0">
              <a:solidFill>
                <a:schemeClr val="tx1"/>
              </a:solidFill>
              <a:latin typeface="Raavi" panose="020B0502040204020203" pitchFamily="34" charset="0"/>
              <a:cs typeface="Raavi" panose="020B0502040204020203" pitchFamily="34" charset="0"/>
            </a:endParaRPr>
          </a:p>
        </p:txBody>
      </p:sp>
    </p:spTree>
    <p:extLst>
      <p:ext uri="{BB962C8B-B14F-4D97-AF65-F5344CB8AC3E}">
        <p14:creationId xmlns:p14="http://schemas.microsoft.com/office/powerpoint/2010/main" val="346989622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57" y="2876096"/>
            <a:ext cx="11092543" cy="1325563"/>
          </a:xfrm>
        </p:spPr>
        <p:txBody>
          <a:bodyPr>
            <a:noAutofit/>
          </a:bodyPr>
          <a:lstStyle/>
          <a:p>
            <a:pPr algn="ctr"/>
            <a:r>
              <a:rPr lang="en-US" sz="5400" dirty="0" smtClean="0">
                <a:latin typeface="Aharoni" panose="02010803020104030203" pitchFamily="2" charset="-79"/>
                <a:cs typeface="Aharoni" panose="02010803020104030203" pitchFamily="2" charset="-79"/>
              </a:rPr>
              <a:t>General procedure for plotting a </a:t>
            </a:r>
            <a:br>
              <a:rPr lang="en-US" sz="5400" dirty="0" smtClean="0">
                <a:latin typeface="Aharoni" panose="02010803020104030203" pitchFamily="2" charset="-79"/>
                <a:cs typeface="Aharoni" panose="02010803020104030203" pitchFamily="2" charset="-79"/>
              </a:rPr>
            </a:br>
            <a:r>
              <a:rPr lang="en-US" sz="5400" dirty="0">
                <a:latin typeface="Aharoni" panose="02010803020104030203" pitchFamily="2" charset="-79"/>
                <a:cs typeface="Aharoni" panose="02010803020104030203" pitchFamily="2" charset="-79"/>
              </a:rPr>
              <a:t/>
            </a:r>
            <a:br>
              <a:rPr lang="en-US" sz="5400" dirty="0">
                <a:latin typeface="Aharoni" panose="02010803020104030203" pitchFamily="2" charset="-79"/>
                <a:cs typeface="Aharoni" panose="02010803020104030203" pitchFamily="2" charset="-79"/>
              </a:rPr>
            </a:br>
            <a:r>
              <a:rPr lang="en-US" sz="5400" dirty="0" smtClean="0">
                <a:latin typeface="Aharoni" panose="02010803020104030203" pitchFamily="2" charset="-79"/>
                <a:cs typeface="Aharoni" panose="02010803020104030203" pitchFamily="2" charset="-79"/>
              </a:rPr>
              <a:t>root locus</a:t>
            </a:r>
            <a:endParaRPr lang="en-US" sz="5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12482616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25713" y="609378"/>
            <a:ext cx="10290629" cy="461665"/>
          </a:xfrm>
          <a:prstGeom prst="rect">
            <a:avLst/>
          </a:prstGeom>
        </p:spPr>
        <p:txBody>
          <a:bodyPr wrap="square">
            <a:spAutoFit/>
          </a:bodyPr>
          <a:lstStyle/>
          <a:p>
            <a:r>
              <a:rPr lang="en-US" sz="2400" b="1" dirty="0">
                <a:solidFill>
                  <a:srgbClr val="000000"/>
                </a:solidFill>
                <a:latin typeface="Nunito"/>
              </a:rPr>
              <a:t>Rule 1 − Locate the open loop poles and zeros in the ‘s’ plane.</a:t>
            </a:r>
            <a:endParaRPr lang="en-US" sz="2400" b="1" dirty="0"/>
          </a:p>
        </p:txBody>
      </p:sp>
      <p:sp>
        <p:nvSpPr>
          <p:cNvPr id="3" name="Rectangle 2"/>
          <p:cNvSpPr/>
          <p:nvPr/>
        </p:nvSpPr>
        <p:spPr>
          <a:xfrm>
            <a:off x="725713" y="1926495"/>
            <a:ext cx="11001830" cy="3046988"/>
          </a:xfrm>
          <a:prstGeom prst="rect">
            <a:avLst/>
          </a:prstGeom>
        </p:spPr>
        <p:txBody>
          <a:bodyPr wrap="square">
            <a:spAutoFit/>
          </a:bodyPr>
          <a:lstStyle/>
          <a:p>
            <a:pPr algn="just"/>
            <a:r>
              <a:rPr lang="en-US" sz="2400" b="1" dirty="0">
                <a:solidFill>
                  <a:srgbClr val="000000"/>
                </a:solidFill>
                <a:latin typeface="Nunito"/>
              </a:rPr>
              <a:t>Rule 2 − Find the number of root locus branches</a:t>
            </a:r>
            <a:r>
              <a:rPr lang="en-US" sz="2400" b="1" dirty="0" smtClean="0">
                <a:solidFill>
                  <a:srgbClr val="000000"/>
                </a:solidFill>
                <a:latin typeface="Nunito"/>
              </a:rPr>
              <a:t>.</a:t>
            </a:r>
          </a:p>
          <a:p>
            <a:pPr algn="just"/>
            <a:endParaRPr lang="en-US" sz="2400" b="1" dirty="0">
              <a:solidFill>
                <a:srgbClr val="000000"/>
              </a:solidFill>
              <a:latin typeface="Nunito"/>
            </a:endParaRPr>
          </a:p>
          <a:p>
            <a:pPr algn="just"/>
            <a:r>
              <a:rPr lang="en-US" sz="2400" b="1" dirty="0">
                <a:solidFill>
                  <a:srgbClr val="000000"/>
                </a:solidFill>
                <a:latin typeface="Nunito"/>
              </a:rPr>
              <a:t>We know that the root locus branches start at the open loop poles and end at open loop zeros. So, the number of root locus branches N is equal to the number of finite open loop poles P or the number of finite open loop zeros Z, whichever is greater</a:t>
            </a:r>
            <a:r>
              <a:rPr lang="en-US" sz="2400" b="1" dirty="0" smtClean="0">
                <a:solidFill>
                  <a:srgbClr val="000000"/>
                </a:solidFill>
                <a:latin typeface="Nunito"/>
              </a:rPr>
              <a:t>.</a:t>
            </a:r>
          </a:p>
          <a:p>
            <a:pPr algn="just"/>
            <a:endParaRPr lang="en-US" sz="2400" b="1" dirty="0">
              <a:solidFill>
                <a:srgbClr val="000000"/>
              </a:solidFill>
              <a:latin typeface="Nunito"/>
            </a:endParaRPr>
          </a:p>
          <a:p>
            <a:pPr algn="just"/>
            <a:r>
              <a:rPr lang="en-US" sz="2400" b="1" dirty="0">
                <a:solidFill>
                  <a:srgbClr val="000000"/>
                </a:solidFill>
                <a:latin typeface="Nunito"/>
              </a:rPr>
              <a:t>Mathematically, we can write the number of root locus branches N as</a:t>
            </a:r>
            <a:endParaRPr lang="en-US" sz="2400" b="1" i="0" dirty="0">
              <a:solidFill>
                <a:srgbClr val="000000"/>
              </a:solidFill>
              <a:effectLst/>
              <a:latin typeface="Nunito"/>
            </a:endParaRPr>
          </a:p>
        </p:txBody>
      </p:sp>
      <p:pic>
        <p:nvPicPr>
          <p:cNvPr id="4" name="Picture 3"/>
          <p:cNvPicPr>
            <a:picLocks noChangeAspect="1"/>
          </p:cNvPicPr>
          <p:nvPr/>
        </p:nvPicPr>
        <p:blipFill>
          <a:blip r:embed="rId2"/>
          <a:stretch>
            <a:fillRect/>
          </a:stretch>
        </p:blipFill>
        <p:spPr>
          <a:xfrm>
            <a:off x="4256978" y="5152964"/>
            <a:ext cx="2927594" cy="1436521"/>
          </a:xfrm>
          <a:prstGeom prst="rect">
            <a:avLst/>
          </a:prstGeom>
        </p:spPr>
      </p:pic>
    </p:spTree>
    <p:extLst>
      <p:ext uri="{BB962C8B-B14F-4D97-AF65-F5344CB8AC3E}">
        <p14:creationId xmlns:p14="http://schemas.microsoft.com/office/powerpoint/2010/main" val="422350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0229" y="467196"/>
            <a:ext cx="10885714" cy="830997"/>
          </a:xfrm>
          <a:prstGeom prst="rect">
            <a:avLst/>
          </a:prstGeom>
        </p:spPr>
        <p:txBody>
          <a:bodyPr wrap="square">
            <a:spAutoFit/>
          </a:bodyPr>
          <a:lstStyle/>
          <a:p>
            <a:pPr algn="just"/>
            <a:r>
              <a:rPr lang="en-US" sz="2400" b="1" dirty="0">
                <a:solidFill>
                  <a:srgbClr val="000000"/>
                </a:solidFill>
                <a:latin typeface="Nunito"/>
              </a:rPr>
              <a:t>Rule 3 − Identify and draw the real axis root locus branches</a:t>
            </a:r>
            <a:r>
              <a:rPr lang="en-US" sz="2400" b="1" dirty="0" smtClean="0">
                <a:solidFill>
                  <a:srgbClr val="000000"/>
                </a:solidFill>
                <a:latin typeface="Nunito"/>
              </a:rPr>
              <a:t>.</a:t>
            </a:r>
          </a:p>
          <a:p>
            <a:pPr algn="just"/>
            <a:endParaRPr lang="en-US" sz="2400" b="1" dirty="0">
              <a:solidFill>
                <a:srgbClr val="000000"/>
              </a:solidFill>
              <a:latin typeface="Nunito"/>
            </a:endParaRPr>
          </a:p>
        </p:txBody>
      </p:sp>
      <p:sp>
        <p:nvSpPr>
          <p:cNvPr id="3" name="Rectangle 2"/>
          <p:cNvSpPr/>
          <p:nvPr/>
        </p:nvSpPr>
        <p:spPr>
          <a:xfrm>
            <a:off x="870857" y="1617507"/>
            <a:ext cx="8897257" cy="2308324"/>
          </a:xfrm>
          <a:prstGeom prst="rect">
            <a:avLst/>
          </a:prstGeom>
        </p:spPr>
        <p:txBody>
          <a:bodyPr wrap="square">
            <a:spAutoFit/>
          </a:bodyPr>
          <a:lstStyle/>
          <a:p>
            <a:r>
              <a:rPr lang="en-US" sz="3600" dirty="0"/>
              <a:t>The root locus exists on real axis </a:t>
            </a:r>
            <a:r>
              <a:rPr lang="en-US" sz="3600" b="1" dirty="0"/>
              <a:t>to left of an odd number of poles and zeros of open loop transfer function, G(s)H(s)</a:t>
            </a:r>
            <a:r>
              <a:rPr lang="en-US" sz="3600" dirty="0"/>
              <a:t>, that are on the real axis.)</a:t>
            </a:r>
          </a:p>
        </p:txBody>
      </p:sp>
    </p:spTree>
    <p:extLst>
      <p:ext uri="{BB962C8B-B14F-4D97-AF65-F5344CB8AC3E}">
        <p14:creationId xmlns:p14="http://schemas.microsoft.com/office/powerpoint/2010/main" val="16799496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en-US" sz="6000" b="1" dirty="0" smtClean="0">
                <a:latin typeface="Aharoni" panose="02010803020104030203" pitchFamily="2" charset="-79"/>
                <a:cs typeface="Aharoni" panose="02010803020104030203" pitchFamily="2" charset="-79"/>
              </a:rPr>
              <a:t>Conclusion</a:t>
            </a:r>
            <a:endParaRPr lang="en-US" sz="6000" b="1" dirty="0">
              <a:latin typeface="Aharoni" panose="02010803020104030203" pitchFamily="2" charset="-79"/>
              <a:cs typeface="Aharoni" panose="02010803020104030203" pitchFamily="2" charset="-79"/>
            </a:endParaRP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fontScale="92500"/>
              </a:bodyPr>
              <a:lstStyle/>
              <a:p>
                <a:r>
                  <a:rPr lang="en-US" sz="3600" dirty="0" smtClean="0">
                    <a:latin typeface="Aharoni" panose="02010803020104030203" pitchFamily="2" charset="-79"/>
                    <a:cs typeface="Aharoni" panose="02010803020104030203" pitchFamily="2" charset="-79"/>
                  </a:rPr>
                  <a:t>We identify the feedback element</a:t>
                </a:r>
              </a:p>
              <a:p>
                <a:endParaRPr lang="en-US" sz="3600" dirty="0" smtClean="0">
                  <a:latin typeface="Aharoni" panose="02010803020104030203" pitchFamily="2" charset="-79"/>
                  <a:cs typeface="Aharoni" panose="02010803020104030203" pitchFamily="2" charset="-79"/>
                </a:endParaRPr>
              </a:p>
              <a:p>
                <a:r>
                  <a:rPr lang="en-US" sz="3600" dirty="0" smtClean="0">
                    <a:latin typeface="Aharoni" panose="02010803020104030203" pitchFamily="2" charset="-79"/>
                    <a:cs typeface="Aharoni" panose="02010803020104030203" pitchFamily="2" charset="-79"/>
                  </a:rPr>
                  <a:t>Check its direct connectivity with input or output</a:t>
                </a:r>
              </a:p>
              <a:p>
                <a:endParaRPr lang="en-US" sz="3600" dirty="0" smtClean="0">
                  <a:latin typeface="Aharoni" panose="02010803020104030203" pitchFamily="2" charset="-79"/>
                  <a:cs typeface="Aharoni" panose="02010803020104030203" pitchFamily="2" charset="-79"/>
                </a:endParaRPr>
              </a:p>
              <a:p>
                <a:r>
                  <a:rPr lang="en-US" sz="3600" dirty="0" smtClean="0">
                    <a:latin typeface="Aharoni" panose="02010803020104030203" pitchFamily="2" charset="-79"/>
                    <a:cs typeface="Aharoni" panose="02010803020104030203" pitchFamily="2" charset="-79"/>
                  </a:rPr>
                  <a:t>Direct connection implies voltage sampling</a:t>
                </a:r>
              </a:p>
              <a:p>
                <a:endParaRPr lang="en-US" sz="3600" dirty="0">
                  <a:latin typeface="Aharoni" panose="02010803020104030203" pitchFamily="2" charset="-79"/>
                  <a:cs typeface="Aharoni" panose="02010803020104030203" pitchFamily="2" charset="-79"/>
                </a:endParaRPr>
              </a:p>
              <a:p>
                <a:r>
                  <a:rPr lang="en-US" sz="3600" dirty="0" smtClean="0">
                    <a:latin typeface="Aharoni" panose="02010803020104030203" pitchFamily="2" charset="-79"/>
                    <a:cs typeface="Aharoni" panose="02010803020104030203" pitchFamily="2" charset="-79"/>
                  </a:rPr>
                  <a:t>If KVL used to find </a:t>
                </a:r>
                <a14:m>
                  <m:oMath xmlns:m="http://schemas.openxmlformats.org/officeDocument/2006/math">
                    <m:sSub>
                      <m:sSubPr>
                        <m:ctrlPr>
                          <a:rPr lang="en-US" sz="3900" b="1" i="1" smtClean="0">
                            <a:latin typeface="Cambria Math" panose="02040503050406030204" pitchFamily="18" charset="0"/>
                            <a:cs typeface="Aharoni" panose="02010803020104030203" pitchFamily="2" charset="-79"/>
                          </a:rPr>
                        </m:ctrlPr>
                      </m:sSubPr>
                      <m:e>
                        <m:r>
                          <a:rPr lang="en-US" sz="3900" b="1" i="1" smtClean="0">
                            <a:latin typeface="Cambria Math" panose="02040503050406030204" pitchFamily="18" charset="0"/>
                            <a:cs typeface="Aharoni" panose="02010803020104030203" pitchFamily="2" charset="-79"/>
                          </a:rPr>
                          <m:t>𝒗</m:t>
                        </m:r>
                      </m:e>
                      <m:sub>
                        <m:r>
                          <a:rPr lang="en-US" sz="3900" b="1" i="1" smtClean="0">
                            <a:latin typeface="Cambria Math" panose="02040503050406030204" pitchFamily="18" charset="0"/>
                            <a:cs typeface="Aharoni" panose="02010803020104030203" pitchFamily="2" charset="-79"/>
                          </a:rPr>
                          <m:t>𝒊𝒏</m:t>
                        </m:r>
                      </m:sub>
                    </m:sSub>
                  </m:oMath>
                </a14:m>
                <a:r>
                  <a:rPr lang="en-US" sz="3600" dirty="0" smtClean="0">
                    <a:latin typeface="Aharoni" panose="02010803020104030203" pitchFamily="2" charset="-79"/>
                    <a:cs typeface="Aharoni" panose="02010803020104030203" pitchFamily="2" charset="-79"/>
                  </a:rPr>
                  <a:t> then voltage mixing</a:t>
                </a:r>
                <a:endParaRPr lang="en-US" sz="3600" dirty="0">
                  <a:latin typeface="Aharoni" panose="02010803020104030203" pitchFamily="2" charset="-79"/>
                  <a:cs typeface="Aharoni" panose="02010803020104030203" pitchFamily="2" charset="-79"/>
                </a:endParaRP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l="-1391" t="-2801"/>
                </a:stretch>
              </a:blipFill>
            </p:spPr>
            <p:txBody>
              <a:bodyPr/>
              <a:lstStyle/>
              <a:p>
                <a:r>
                  <a:rPr lang="en-US">
                    <a:noFill/>
                  </a:rPr>
                  <a:t> </a:t>
                </a:r>
              </a:p>
            </p:txBody>
          </p:sp>
        </mc:Fallback>
      </mc:AlternateContent>
    </p:spTree>
    <p:extLst>
      <p:ext uri="{BB962C8B-B14F-4D97-AF65-F5344CB8AC3E}">
        <p14:creationId xmlns:p14="http://schemas.microsoft.com/office/powerpoint/2010/main" val="155596854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91937"/>
          <a:stretch/>
        </p:blipFill>
        <p:spPr>
          <a:xfrm>
            <a:off x="247877" y="161740"/>
            <a:ext cx="11321797" cy="483720"/>
          </a:xfrm>
          <a:prstGeom prst="rect">
            <a:avLst/>
          </a:prstGeom>
        </p:spPr>
      </p:pic>
      <p:pic>
        <p:nvPicPr>
          <p:cNvPr id="3" name="Picture 2"/>
          <p:cNvPicPr>
            <a:picLocks noChangeAspect="1"/>
          </p:cNvPicPr>
          <p:nvPr/>
        </p:nvPicPr>
        <p:blipFill rotWithShape="1">
          <a:blip r:embed="rId2"/>
          <a:srcRect t="12842" b="69255"/>
          <a:stretch/>
        </p:blipFill>
        <p:spPr>
          <a:xfrm>
            <a:off x="247873" y="1073205"/>
            <a:ext cx="11321797" cy="1074057"/>
          </a:xfrm>
          <a:prstGeom prst="rect">
            <a:avLst/>
          </a:prstGeom>
        </p:spPr>
      </p:pic>
      <p:pic>
        <p:nvPicPr>
          <p:cNvPr id="4" name="Picture 3"/>
          <p:cNvPicPr>
            <a:picLocks noChangeAspect="1"/>
          </p:cNvPicPr>
          <p:nvPr/>
        </p:nvPicPr>
        <p:blipFill rotWithShape="1">
          <a:blip r:embed="rId2"/>
          <a:srcRect t="33830" b="35444"/>
          <a:stretch/>
        </p:blipFill>
        <p:spPr>
          <a:xfrm>
            <a:off x="247874" y="2641174"/>
            <a:ext cx="11321797" cy="1843314"/>
          </a:xfrm>
          <a:prstGeom prst="rect">
            <a:avLst/>
          </a:prstGeom>
        </p:spPr>
      </p:pic>
      <p:pic>
        <p:nvPicPr>
          <p:cNvPr id="5" name="Picture 4"/>
          <p:cNvPicPr>
            <a:picLocks noChangeAspect="1"/>
          </p:cNvPicPr>
          <p:nvPr/>
        </p:nvPicPr>
        <p:blipFill rotWithShape="1">
          <a:blip r:embed="rId2"/>
          <a:srcRect t="68711"/>
          <a:stretch/>
        </p:blipFill>
        <p:spPr>
          <a:xfrm>
            <a:off x="247874" y="4978400"/>
            <a:ext cx="11321797" cy="1877092"/>
          </a:xfrm>
          <a:prstGeom prst="rect">
            <a:avLst/>
          </a:prstGeom>
        </p:spPr>
      </p:pic>
    </p:spTree>
    <p:extLst>
      <p:ext uri="{BB962C8B-B14F-4D97-AF65-F5344CB8AC3E}">
        <p14:creationId xmlns:p14="http://schemas.microsoft.com/office/powerpoint/2010/main" val="338119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717" y="827317"/>
            <a:ext cx="11196311" cy="3170099"/>
          </a:xfrm>
          <a:prstGeom prst="rect">
            <a:avLst/>
          </a:prstGeom>
        </p:spPr>
        <p:txBody>
          <a:bodyPr wrap="square">
            <a:spAutoFit/>
          </a:bodyPr>
          <a:lstStyle/>
          <a:p>
            <a:r>
              <a:rPr lang="en-US" sz="4000" dirty="0">
                <a:solidFill>
                  <a:srgbClr val="202124"/>
                </a:solidFill>
                <a:latin typeface="arial" panose="020B0604020202020204" pitchFamily="34" charset="0"/>
              </a:rPr>
              <a:t>So, some of the root locus branches approach infinity, when P≠Z. Asymptotes give the direction of these root locus branches. </a:t>
            </a:r>
            <a:r>
              <a:rPr lang="en-US" sz="4000" b="1" dirty="0">
                <a:solidFill>
                  <a:srgbClr val="202124"/>
                </a:solidFill>
                <a:latin typeface="arial" panose="020B0604020202020204" pitchFamily="34" charset="0"/>
              </a:rPr>
              <a:t>The intersection point of asymptotes on the real axis is known as centroid</a:t>
            </a:r>
            <a:r>
              <a:rPr lang="en-US" sz="4000" dirty="0">
                <a:solidFill>
                  <a:srgbClr val="202124"/>
                </a:solidFill>
                <a:latin typeface="arial" panose="020B0604020202020204" pitchFamily="34" charset="0"/>
              </a:rPr>
              <a:t>.</a:t>
            </a:r>
            <a:endParaRPr lang="en-US" sz="4000" dirty="0"/>
          </a:p>
        </p:txBody>
      </p:sp>
      <p:pic>
        <p:nvPicPr>
          <p:cNvPr id="3" name="Picture 2"/>
          <p:cNvPicPr>
            <a:picLocks noChangeAspect="1"/>
          </p:cNvPicPr>
          <p:nvPr/>
        </p:nvPicPr>
        <p:blipFill rotWithShape="1">
          <a:blip r:embed="rId2"/>
          <a:srcRect r="37578" b="92051"/>
          <a:stretch/>
        </p:blipFill>
        <p:spPr>
          <a:xfrm>
            <a:off x="247877" y="60142"/>
            <a:ext cx="11799441" cy="796203"/>
          </a:xfrm>
          <a:prstGeom prst="rect">
            <a:avLst/>
          </a:prstGeom>
        </p:spPr>
      </p:pic>
      <p:sp>
        <p:nvSpPr>
          <p:cNvPr id="4" name="Rectangle 3"/>
          <p:cNvSpPr/>
          <p:nvPr/>
        </p:nvSpPr>
        <p:spPr>
          <a:xfrm>
            <a:off x="516717" y="4156280"/>
            <a:ext cx="11196311" cy="2554545"/>
          </a:xfrm>
          <a:prstGeom prst="rect">
            <a:avLst/>
          </a:prstGeom>
          <a:solidFill>
            <a:srgbClr val="FFFF00"/>
          </a:solidFill>
        </p:spPr>
        <p:txBody>
          <a:bodyPr wrap="square">
            <a:spAutoFit/>
          </a:bodyPr>
          <a:lstStyle/>
          <a:p>
            <a:r>
              <a:rPr lang="en-US" sz="3200" b="1" dirty="0" smtClean="0">
                <a:solidFill>
                  <a:srgbClr val="202124"/>
                </a:solidFill>
                <a:latin typeface="arial" panose="020B0604020202020204" pitchFamily="34" charset="0"/>
              </a:rPr>
              <a:t>Note: Complex-conjugate </a:t>
            </a:r>
            <a:r>
              <a:rPr lang="en-US" sz="3200" b="1" dirty="0">
                <a:solidFill>
                  <a:srgbClr val="202124"/>
                </a:solidFill>
                <a:latin typeface="arial" panose="020B0604020202020204" pitchFamily="34" charset="0"/>
              </a:rPr>
              <a:t>pairs of poles and zeros are not counted</a:t>
            </a:r>
            <a:r>
              <a:rPr lang="en-US" sz="3200" dirty="0">
                <a:solidFill>
                  <a:srgbClr val="202124"/>
                </a:solidFill>
                <a:latin typeface="arial" panose="020B0604020202020204" pitchFamily="34" charset="0"/>
              </a:rPr>
              <a:t>, since they contribute no net angle to the real axis. If a branch on the real axis lies between a pair of poles, the root locus must break away from the real axis somewhere between the poles</a:t>
            </a:r>
            <a:endParaRPr lang="en-US" sz="3200" dirty="0"/>
          </a:p>
        </p:txBody>
      </p:sp>
    </p:spTree>
    <p:extLst>
      <p:ext uri="{BB962C8B-B14F-4D97-AF65-F5344CB8AC3E}">
        <p14:creationId xmlns:p14="http://schemas.microsoft.com/office/powerpoint/2010/main" val="36181292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93" t="39602" r="17564" b="7965"/>
          <a:stretch/>
        </p:blipFill>
        <p:spPr>
          <a:xfrm>
            <a:off x="16405" y="145143"/>
            <a:ext cx="12217721" cy="4354286"/>
          </a:xfrm>
          <a:prstGeom prst="rect">
            <a:avLst/>
          </a:prstGeom>
        </p:spPr>
      </p:pic>
      <p:pic>
        <p:nvPicPr>
          <p:cNvPr id="3" name="Picture 2"/>
          <p:cNvPicPr>
            <a:picLocks noChangeAspect="1"/>
          </p:cNvPicPr>
          <p:nvPr/>
        </p:nvPicPr>
        <p:blipFill>
          <a:blip r:embed="rId3"/>
          <a:stretch>
            <a:fillRect/>
          </a:stretch>
        </p:blipFill>
        <p:spPr>
          <a:xfrm>
            <a:off x="16405" y="4499429"/>
            <a:ext cx="4526608" cy="2149702"/>
          </a:xfrm>
          <a:prstGeom prst="rect">
            <a:avLst/>
          </a:prstGeom>
        </p:spPr>
      </p:pic>
    </p:spTree>
    <p:extLst>
      <p:ext uri="{BB962C8B-B14F-4D97-AF65-F5344CB8AC3E}">
        <p14:creationId xmlns:p14="http://schemas.microsoft.com/office/powerpoint/2010/main" val="352236954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8379"/>
          <a:stretch/>
        </p:blipFill>
        <p:spPr>
          <a:xfrm>
            <a:off x="51141" y="29030"/>
            <a:ext cx="11794220" cy="1698172"/>
          </a:xfrm>
          <a:prstGeom prst="rect">
            <a:avLst/>
          </a:prstGeom>
        </p:spPr>
      </p:pic>
      <p:pic>
        <p:nvPicPr>
          <p:cNvPr id="3" name="Picture 2"/>
          <p:cNvPicPr>
            <a:picLocks noChangeAspect="1"/>
          </p:cNvPicPr>
          <p:nvPr/>
        </p:nvPicPr>
        <p:blipFill rotWithShape="1">
          <a:blip r:embed="rId2"/>
          <a:srcRect t="37162" b="46351"/>
          <a:stretch/>
        </p:blipFill>
        <p:spPr>
          <a:xfrm>
            <a:off x="51141" y="2463802"/>
            <a:ext cx="11794220" cy="885372"/>
          </a:xfrm>
          <a:prstGeom prst="rect">
            <a:avLst/>
          </a:prstGeom>
        </p:spPr>
      </p:pic>
      <p:pic>
        <p:nvPicPr>
          <p:cNvPr id="4" name="Picture 3"/>
          <p:cNvPicPr>
            <a:picLocks noChangeAspect="1"/>
          </p:cNvPicPr>
          <p:nvPr/>
        </p:nvPicPr>
        <p:blipFill rotWithShape="1">
          <a:blip r:embed="rId2"/>
          <a:srcRect t="59189" b="23513"/>
          <a:stretch/>
        </p:blipFill>
        <p:spPr>
          <a:xfrm>
            <a:off x="51141" y="4158344"/>
            <a:ext cx="11794220" cy="928914"/>
          </a:xfrm>
          <a:prstGeom prst="rect">
            <a:avLst/>
          </a:prstGeom>
        </p:spPr>
      </p:pic>
      <p:pic>
        <p:nvPicPr>
          <p:cNvPr id="5" name="Picture 4"/>
          <p:cNvPicPr>
            <a:picLocks noChangeAspect="1"/>
          </p:cNvPicPr>
          <p:nvPr/>
        </p:nvPicPr>
        <p:blipFill rotWithShape="1">
          <a:blip r:embed="rId2"/>
          <a:srcRect t="79054"/>
          <a:stretch/>
        </p:blipFill>
        <p:spPr>
          <a:xfrm>
            <a:off x="51141" y="5588000"/>
            <a:ext cx="11794220" cy="1124857"/>
          </a:xfrm>
          <a:prstGeom prst="rect">
            <a:avLst/>
          </a:prstGeom>
        </p:spPr>
      </p:pic>
    </p:spTree>
    <p:extLst>
      <p:ext uri="{BB962C8B-B14F-4D97-AF65-F5344CB8AC3E}">
        <p14:creationId xmlns:p14="http://schemas.microsoft.com/office/powerpoint/2010/main" val="330669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4921"/>
          <a:stretch/>
        </p:blipFill>
        <p:spPr>
          <a:xfrm>
            <a:off x="0" y="199209"/>
            <a:ext cx="11629799" cy="2340884"/>
          </a:xfrm>
          <a:prstGeom prst="rect">
            <a:avLst/>
          </a:prstGeom>
        </p:spPr>
      </p:pic>
      <p:pic>
        <p:nvPicPr>
          <p:cNvPr id="3" name="Picture 2"/>
          <p:cNvPicPr>
            <a:picLocks noChangeAspect="1"/>
          </p:cNvPicPr>
          <p:nvPr/>
        </p:nvPicPr>
        <p:blipFill rotWithShape="1">
          <a:blip r:embed="rId2"/>
          <a:srcRect t="43017" b="33058"/>
          <a:stretch/>
        </p:blipFill>
        <p:spPr>
          <a:xfrm>
            <a:off x="217486" y="2801257"/>
            <a:ext cx="11629799" cy="1596572"/>
          </a:xfrm>
          <a:prstGeom prst="rect">
            <a:avLst/>
          </a:prstGeom>
        </p:spPr>
      </p:pic>
      <p:pic>
        <p:nvPicPr>
          <p:cNvPr id="4" name="Picture 3"/>
          <p:cNvPicPr>
            <a:picLocks noChangeAspect="1"/>
          </p:cNvPicPr>
          <p:nvPr/>
        </p:nvPicPr>
        <p:blipFill rotWithShape="1">
          <a:blip r:embed="rId2"/>
          <a:srcRect t="72924" b="12286"/>
          <a:stretch/>
        </p:blipFill>
        <p:spPr>
          <a:xfrm>
            <a:off x="217485" y="4920435"/>
            <a:ext cx="11629799" cy="986972"/>
          </a:xfrm>
          <a:prstGeom prst="rect">
            <a:avLst/>
          </a:prstGeom>
        </p:spPr>
      </p:pic>
      <p:pic>
        <p:nvPicPr>
          <p:cNvPr id="5" name="Picture 4"/>
          <p:cNvPicPr>
            <a:picLocks noChangeAspect="1"/>
          </p:cNvPicPr>
          <p:nvPr/>
        </p:nvPicPr>
        <p:blipFill rotWithShape="1">
          <a:blip r:embed="rId2"/>
          <a:srcRect t="92825"/>
          <a:stretch/>
        </p:blipFill>
        <p:spPr>
          <a:xfrm>
            <a:off x="217485" y="6190619"/>
            <a:ext cx="11629799" cy="478787"/>
          </a:xfrm>
          <a:prstGeom prst="rect">
            <a:avLst/>
          </a:prstGeom>
        </p:spPr>
      </p:pic>
    </p:spTree>
    <p:extLst>
      <p:ext uri="{BB962C8B-B14F-4D97-AF65-F5344CB8AC3E}">
        <p14:creationId xmlns:p14="http://schemas.microsoft.com/office/powerpoint/2010/main" val="20109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12192001" cy="6889936"/>
          </a:xfrm>
          <a:prstGeom prst="rect">
            <a:avLst/>
          </a:prstGeom>
        </p:spPr>
      </p:pic>
      <p:pic>
        <p:nvPicPr>
          <p:cNvPr id="3" name="Picture 2"/>
          <p:cNvPicPr>
            <a:picLocks noChangeAspect="1"/>
          </p:cNvPicPr>
          <p:nvPr/>
        </p:nvPicPr>
        <p:blipFill>
          <a:blip r:embed="rId3"/>
          <a:stretch>
            <a:fillRect/>
          </a:stretch>
        </p:blipFill>
        <p:spPr>
          <a:xfrm>
            <a:off x="8980261" y="4731658"/>
            <a:ext cx="3066158" cy="1760764"/>
          </a:xfrm>
          <a:prstGeom prst="rect">
            <a:avLst/>
          </a:prstGeom>
        </p:spPr>
      </p:pic>
    </p:spTree>
    <p:extLst>
      <p:ext uri="{BB962C8B-B14F-4D97-AF65-F5344CB8AC3E}">
        <p14:creationId xmlns:p14="http://schemas.microsoft.com/office/powerpoint/2010/main" val="9841782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5263"/>
          <a:stretch/>
        </p:blipFill>
        <p:spPr>
          <a:xfrm>
            <a:off x="113619" y="0"/>
            <a:ext cx="11453783" cy="4209143"/>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660400" y="4455885"/>
                <a:ext cx="532639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𝒏𝒖𝒎𝒃𝒆𝒓</m:t>
                      </m:r>
                      <m:r>
                        <a:rPr lang="en-US" sz="2000" b="1" i="1" smtClean="0">
                          <a:latin typeface="Cambria Math" panose="02040503050406030204" pitchFamily="18" charset="0"/>
                        </a:rPr>
                        <m:t> </m:t>
                      </m:r>
                      <m:r>
                        <a:rPr lang="en-US" sz="2000" b="1" i="1" smtClean="0">
                          <a:latin typeface="Cambria Math" panose="02040503050406030204" pitchFamily="18" charset="0"/>
                        </a:rPr>
                        <m:t>𝒐𝒇</m:t>
                      </m:r>
                      <m:r>
                        <a:rPr lang="en-US" sz="2000" b="1" i="1" smtClean="0">
                          <a:latin typeface="Cambria Math" panose="02040503050406030204" pitchFamily="18" charset="0"/>
                        </a:rPr>
                        <m:t> </m:t>
                      </m:r>
                      <m:r>
                        <a:rPr lang="en-US" sz="2000" b="1" i="1" smtClean="0">
                          <a:latin typeface="Cambria Math" panose="02040503050406030204" pitchFamily="18" charset="0"/>
                        </a:rPr>
                        <m:t>𝒓𝒐𝒐𝒕</m:t>
                      </m:r>
                      <m:r>
                        <a:rPr lang="en-US" sz="2000" b="1" i="1" smtClean="0">
                          <a:latin typeface="Cambria Math" panose="02040503050406030204" pitchFamily="18" charset="0"/>
                        </a:rPr>
                        <m:t> </m:t>
                      </m:r>
                      <m:r>
                        <a:rPr lang="en-US" sz="2000" b="1" i="1" smtClean="0">
                          <a:latin typeface="Cambria Math" panose="02040503050406030204" pitchFamily="18" charset="0"/>
                        </a:rPr>
                        <m:t>𝒍𝒐𝒄𝒖𝒔</m:t>
                      </m:r>
                      <m:r>
                        <a:rPr lang="en-US" sz="2000" b="1" i="1" smtClean="0">
                          <a:latin typeface="Cambria Math" panose="02040503050406030204" pitchFamily="18" charset="0"/>
                        </a:rPr>
                        <m:t> </m:t>
                      </m:r>
                      <m:r>
                        <a:rPr lang="en-US" sz="2000" b="1" i="1" smtClean="0">
                          <a:latin typeface="Cambria Math" panose="02040503050406030204" pitchFamily="18" charset="0"/>
                        </a:rPr>
                        <m:t>𝒃𝒓𝒂𝒏𝒄𝒉𝒆𝒔</m:t>
                      </m:r>
                      <m:r>
                        <a:rPr lang="en-US" sz="2000" b="1" i="1" smtClean="0">
                          <a:latin typeface="Cambria Math" panose="02040503050406030204" pitchFamily="18" charset="0"/>
                        </a:rPr>
                        <m:t>   </m:t>
                      </m:r>
                      <m:r>
                        <a:rPr lang="en-US" sz="2000" b="1" i="1" smtClean="0">
                          <a:latin typeface="Cambria Math" panose="02040503050406030204" pitchFamily="18" charset="0"/>
                        </a:rPr>
                        <m:t>𝑵</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𝑷</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ea typeface="Cambria Math" panose="02040503050406030204" pitchFamily="18" charset="0"/>
                        </a:rPr>
                        <m:t>𝟑</m:t>
                      </m:r>
                    </m:oMath>
                  </m:oMathPara>
                </a14:m>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660400" y="4455885"/>
                <a:ext cx="5326394" cy="307777"/>
              </a:xfrm>
              <a:prstGeom prst="rect">
                <a:avLst/>
              </a:prstGeom>
              <a:blipFill rotWithShape="0">
                <a:blip r:embed="rId3"/>
                <a:stretch>
                  <a:fillRect l="-686" r="-686" b="-34000"/>
                </a:stretch>
              </a:blipFill>
            </p:spPr>
            <p:txBody>
              <a:bodyPr/>
              <a:lstStyle/>
              <a:p>
                <a:r>
                  <a:rPr lang="en-US">
                    <a:noFill/>
                  </a:rPr>
                  <a:t> </a:t>
                </a:r>
              </a:p>
            </p:txBody>
          </p:sp>
        </mc:Fallback>
      </mc:AlternateContent>
      <p:sp>
        <p:nvSpPr>
          <p:cNvPr id="6" name="Rounded Rectangular Callout 5"/>
          <p:cNvSpPr/>
          <p:nvPr/>
        </p:nvSpPr>
        <p:spPr>
          <a:xfrm>
            <a:off x="7010400" y="4093029"/>
            <a:ext cx="4934857" cy="2148114"/>
          </a:xfrm>
          <a:prstGeom prst="wedgeRoundRectCallout">
            <a:avLst>
              <a:gd name="adj1" fmla="val -67598"/>
              <a:gd name="adj2" fmla="val -28041"/>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t>Analogy : Number of roads available for the roots to travel or move , when gain K is increased     </a:t>
            </a:r>
            <a:endParaRPr lang="en-US" sz="2800" b="1" dirty="0"/>
          </a:p>
        </p:txBody>
      </p:sp>
    </p:spTree>
    <p:extLst>
      <p:ext uri="{BB962C8B-B14F-4D97-AF65-F5344CB8AC3E}">
        <p14:creationId xmlns:p14="http://schemas.microsoft.com/office/powerpoint/2010/main" val="1918591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420" y="130174"/>
            <a:ext cx="10511065" cy="6569797"/>
          </a:xfrm>
          <a:prstGeom prst="rect">
            <a:avLst/>
          </a:prstGeom>
        </p:spPr>
      </p:pic>
      <p:pic>
        <p:nvPicPr>
          <p:cNvPr id="3" name="Picture 2" descr="Related image">
            <a:extLst>
              <a:ext uri="{FF2B5EF4-FFF2-40B4-BE49-F238E27FC236}">
                <a16:creationId xmlns:a16="http://schemas.microsoft.com/office/drawing/2014/main" xmlns="" id="{F7895629-40EC-403D-B0A8-C33BD20E24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84" t="20587" r="13565" b="5219"/>
          <a:stretch/>
        </p:blipFill>
        <p:spPr bwMode="auto">
          <a:xfrm>
            <a:off x="9627732" y="1729772"/>
            <a:ext cx="1686561" cy="2538807"/>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8845412" y="130174"/>
            <a:ext cx="3251199" cy="1599598"/>
          </a:xfrm>
          <a:prstGeom prst="cloudCallout">
            <a:avLst>
              <a:gd name="adj1" fmla="val 13580"/>
              <a:gd name="adj2" fmla="val 6890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But</a:t>
            </a:r>
            <a:r>
              <a:rPr lang="en-US" b="1" dirty="0" smtClean="0">
                <a:solidFill>
                  <a:sysClr val="windowText" lastClr="000000"/>
                </a:solidFill>
              </a:rPr>
              <a:t> there should be 3 root locus branches ; where is 3</a:t>
            </a:r>
            <a:r>
              <a:rPr lang="en-US" b="1" baseline="30000" dirty="0" smtClean="0">
                <a:solidFill>
                  <a:sysClr val="windowText" lastClr="000000"/>
                </a:solidFill>
              </a:rPr>
              <a:t>rd</a:t>
            </a:r>
            <a:r>
              <a:rPr lang="en-US" b="1" dirty="0" smtClean="0">
                <a:solidFill>
                  <a:sysClr val="windowText" lastClr="000000"/>
                </a:solidFill>
              </a:rPr>
              <a:t> </a:t>
            </a:r>
            <a:endParaRPr lang="en-US" b="1" dirty="0"/>
          </a:p>
        </p:txBody>
      </p:sp>
      <p:cxnSp>
        <p:nvCxnSpPr>
          <p:cNvPr id="6" name="Straight Connector 5"/>
          <p:cNvCxnSpPr/>
          <p:nvPr/>
        </p:nvCxnSpPr>
        <p:spPr>
          <a:xfrm>
            <a:off x="6444343" y="2699657"/>
            <a:ext cx="16110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1045029" y="2699657"/>
            <a:ext cx="2133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0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1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par>
                          <p:cTn id="9" fill="hold">
                            <p:stCondLst>
                              <p:cond delay="100"/>
                            </p:stCondLst>
                            <p:childTnLst>
                              <p:par>
                                <p:cTn id="10" presetID="2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470" y="275772"/>
            <a:ext cx="8815404" cy="2524351"/>
          </a:xfrm>
          <a:prstGeom prst="rect">
            <a:avLst/>
          </a:prstGeom>
        </p:spPr>
      </p:pic>
      <p:pic>
        <p:nvPicPr>
          <p:cNvPr id="3" name="Picture 2"/>
          <p:cNvPicPr>
            <a:picLocks noChangeAspect="1"/>
          </p:cNvPicPr>
          <p:nvPr/>
        </p:nvPicPr>
        <p:blipFill rotWithShape="1">
          <a:blip r:embed="rId3"/>
          <a:srcRect l="11154" t="8766"/>
          <a:stretch/>
        </p:blipFill>
        <p:spPr>
          <a:xfrm>
            <a:off x="6352570" y="2046514"/>
            <a:ext cx="5839430" cy="4441372"/>
          </a:xfrm>
          <a:prstGeom prst="rect">
            <a:avLst/>
          </a:prstGeom>
        </p:spPr>
      </p:pic>
      <p:pic>
        <p:nvPicPr>
          <p:cNvPr id="4" name="Picture 3"/>
          <p:cNvPicPr>
            <a:picLocks noChangeAspect="1"/>
          </p:cNvPicPr>
          <p:nvPr/>
        </p:nvPicPr>
        <p:blipFill rotWithShape="1">
          <a:blip r:embed="rId4"/>
          <a:srcRect l="1851" t="9952" r="8568" b="75118"/>
          <a:stretch/>
        </p:blipFill>
        <p:spPr>
          <a:xfrm>
            <a:off x="2470508" y="804935"/>
            <a:ext cx="7764123" cy="712416"/>
          </a:xfrm>
          <a:prstGeom prst="rect">
            <a:avLst/>
          </a:prstGeom>
        </p:spPr>
      </p:pic>
      <p:pic>
        <p:nvPicPr>
          <p:cNvPr id="5" name="Picture 4"/>
          <p:cNvPicPr>
            <a:picLocks noChangeAspect="1"/>
          </p:cNvPicPr>
          <p:nvPr/>
        </p:nvPicPr>
        <p:blipFill rotWithShape="1">
          <a:blip r:embed="rId4"/>
          <a:srcRect l="48104" t="44874" r="26679" b="36906"/>
          <a:stretch/>
        </p:blipFill>
        <p:spPr>
          <a:xfrm>
            <a:off x="239470" y="3106058"/>
            <a:ext cx="2148114" cy="854499"/>
          </a:xfrm>
          <a:prstGeom prst="rect">
            <a:avLst/>
          </a:prstGeom>
        </p:spPr>
      </p:pic>
      <p:pic>
        <p:nvPicPr>
          <p:cNvPr id="6" name="Picture 5"/>
          <p:cNvPicPr>
            <a:picLocks noChangeAspect="1"/>
          </p:cNvPicPr>
          <p:nvPr/>
        </p:nvPicPr>
        <p:blipFill rotWithShape="1">
          <a:blip r:embed="rId4"/>
          <a:srcRect l="39605" t="85869" r="18739"/>
          <a:stretch/>
        </p:blipFill>
        <p:spPr>
          <a:xfrm>
            <a:off x="217698" y="4266492"/>
            <a:ext cx="4339771" cy="81048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0234631" y="898154"/>
                <a:ext cx="1867499" cy="5259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m:t>
                      </m:r>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𝟎</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𝟓</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num>
                        <m:den>
                          <m:r>
                            <a:rPr lang="en-US" b="1" i="1" smtClean="0">
                              <a:latin typeface="Cambria Math" panose="02040503050406030204" pitchFamily="18" charset="0"/>
                              <a:ea typeface="Cambria Math" panose="02040503050406030204" pitchFamily="18" charset="0"/>
                            </a:rPr>
                            <m:t>𝟑</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𝟎</m:t>
                          </m:r>
                        </m:den>
                      </m:f>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𝟐</m:t>
                      </m:r>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10234631" y="898154"/>
                <a:ext cx="1867499" cy="52597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309014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75" y="275772"/>
            <a:ext cx="11514876" cy="4601027"/>
          </a:xfrm>
          <a:prstGeom prst="rect">
            <a:avLst/>
          </a:prstGeom>
        </p:spPr>
      </p:pic>
      <p:grpSp>
        <p:nvGrpSpPr>
          <p:cNvPr id="7" name="Group 6"/>
          <p:cNvGrpSpPr/>
          <p:nvPr/>
        </p:nvGrpSpPr>
        <p:grpSpPr>
          <a:xfrm>
            <a:off x="266775" y="1190171"/>
            <a:ext cx="11568595" cy="5210629"/>
            <a:chOff x="266775" y="1190171"/>
            <a:chExt cx="11568595" cy="5210629"/>
          </a:xfrm>
        </p:grpSpPr>
        <p:sp>
          <p:nvSpPr>
            <p:cNvPr id="3" name="Rounded Rectangle 2"/>
            <p:cNvSpPr/>
            <p:nvPr/>
          </p:nvSpPr>
          <p:spPr>
            <a:xfrm>
              <a:off x="266775" y="1190171"/>
              <a:ext cx="9414254" cy="464458"/>
            </a:xfrm>
            <a:prstGeom prst="roundRect">
              <a:avLst/>
            </a:prstGeom>
            <a:solidFill>
              <a:schemeClr val="accent1">
                <a:alpha val="1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266775" y="2850776"/>
              <a:ext cx="6779484" cy="430306"/>
            </a:xfrm>
            <a:prstGeom prst="roundRect">
              <a:avLst/>
            </a:prstGeom>
            <a:solidFill>
              <a:srgbClr val="FF0000">
                <a:alpha val="1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ular Callout 4"/>
            <p:cNvSpPr/>
            <p:nvPr/>
          </p:nvSpPr>
          <p:spPr>
            <a:xfrm>
              <a:off x="5970494" y="4589929"/>
              <a:ext cx="5811157" cy="1810871"/>
            </a:xfrm>
            <a:prstGeom prst="wedgeRoundRectCallout">
              <a:avLst>
                <a:gd name="adj1" fmla="val -48910"/>
                <a:gd name="adj2" fmla="val -1236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6024213" y="4589929"/>
              <a:ext cx="5811157" cy="1810871"/>
            </a:xfrm>
            <a:prstGeom prst="wedgeRoundRectCallout">
              <a:avLst>
                <a:gd name="adj1" fmla="val -11577"/>
                <a:gd name="adj2" fmla="val -2107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We will soon see how to  calculate these </a:t>
              </a:r>
              <a:endParaRPr lang="en-US" sz="2800" b="1" dirty="0">
                <a:solidFill>
                  <a:schemeClr val="tx1"/>
                </a:solidFill>
              </a:endParaRPr>
            </a:p>
          </p:txBody>
        </p:sp>
      </p:grpSp>
    </p:spTree>
    <p:extLst>
      <p:ext uri="{BB962C8B-B14F-4D97-AF65-F5344CB8AC3E}">
        <p14:creationId xmlns:p14="http://schemas.microsoft.com/office/powerpoint/2010/main" val="65743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46"/>
            <a:ext cx="10515600" cy="1325563"/>
          </a:xfrm>
        </p:spPr>
        <p:txBody>
          <a:bodyPr/>
          <a:lstStyle/>
          <a:p>
            <a:r>
              <a:rPr lang="en-US" b="1" dirty="0" smtClean="0">
                <a:latin typeface="Aharoni" panose="02010803020104030203" pitchFamily="2" charset="-79"/>
                <a:cs typeface="Aharoni" panose="02010803020104030203" pitchFamily="2" charset="-79"/>
              </a:rPr>
              <a:t>Emitter follower</a:t>
            </a:r>
            <a:endParaRPr lang="en-US" b="1" dirty="0">
              <a:latin typeface="Aharoni" panose="02010803020104030203" pitchFamily="2" charset="-79"/>
              <a:cs typeface="Aharoni" panose="02010803020104030203" pitchFamily="2" charset="-79"/>
            </a:endParaRPr>
          </a:p>
        </p:txBody>
      </p:sp>
      <p:pic>
        <p:nvPicPr>
          <p:cNvPr id="9" name="Content Placeholder 8"/>
          <p:cNvPicPr>
            <a:picLocks noGrp="1" noChangeAspect="1"/>
          </p:cNvPicPr>
          <p:nvPr>
            <p:ph sz="half" idx="1"/>
          </p:nvPr>
        </p:nvPicPr>
        <p:blipFill>
          <a:blip r:embed="rId2"/>
          <a:stretch>
            <a:fillRect/>
          </a:stretch>
        </p:blipFill>
        <p:spPr>
          <a:xfrm>
            <a:off x="6923315" y="2254816"/>
            <a:ext cx="4430486" cy="4500626"/>
          </a:xfrm>
          <a:prstGeom prst="rect">
            <a:avLst/>
          </a:prstGeom>
        </p:spPr>
      </p:pic>
      <p:pic>
        <p:nvPicPr>
          <p:cNvPr id="8" name="Content Placeholder 7"/>
          <p:cNvPicPr>
            <a:picLocks noGrp="1" noChangeAspect="1"/>
          </p:cNvPicPr>
          <p:nvPr>
            <p:ph sz="half" idx="2"/>
          </p:nvPr>
        </p:nvPicPr>
        <p:blipFill>
          <a:blip r:embed="rId3"/>
          <a:stretch>
            <a:fillRect/>
          </a:stretch>
        </p:blipFill>
        <p:spPr>
          <a:xfrm>
            <a:off x="0" y="2402115"/>
            <a:ext cx="4200600" cy="4455885"/>
          </a:xfrm>
          <a:prstGeom prst="rect">
            <a:avLst/>
          </a:prstGeom>
        </p:spPr>
      </p:pic>
      <p:sp>
        <p:nvSpPr>
          <p:cNvPr id="10" name="Rectangular Callout 9"/>
          <p:cNvSpPr/>
          <p:nvPr/>
        </p:nvSpPr>
        <p:spPr>
          <a:xfrm>
            <a:off x="7228114" y="2268"/>
            <a:ext cx="4963886" cy="1495310"/>
          </a:xfrm>
          <a:prstGeom prst="wedgeRectCallout">
            <a:avLst>
              <a:gd name="adj1" fmla="val 2559"/>
              <a:gd name="adj2" fmla="val 28380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Voltage sampling: output and the feedback at same node</a:t>
            </a:r>
            <a:endParaRPr lang="en-US" sz="2000" b="1" dirty="0">
              <a:solidFill>
                <a:schemeClr val="tx1"/>
              </a:solidFill>
            </a:endParaRPr>
          </a:p>
        </p:txBody>
      </p:sp>
      <p:sp>
        <p:nvSpPr>
          <p:cNvPr id="11" name="Rectangular Callout 10"/>
          <p:cNvSpPr/>
          <p:nvPr/>
        </p:nvSpPr>
        <p:spPr>
          <a:xfrm>
            <a:off x="2431143" y="761999"/>
            <a:ext cx="4963886" cy="1495310"/>
          </a:xfrm>
          <a:prstGeom prst="wedgeRectCallout">
            <a:avLst>
              <a:gd name="adj1" fmla="val 75366"/>
              <a:gd name="adj2" fmla="val 22362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We are applying KVL to achieve mixing; so series mixing ; if it was KCL then it would have been shunt mixing </a:t>
            </a:r>
            <a:endParaRPr lang="en-US" sz="2000" b="1" dirty="0">
              <a:solidFill>
                <a:schemeClr val="tx1"/>
              </a:solidFill>
            </a:endParaRPr>
          </a:p>
        </p:txBody>
      </p:sp>
    </p:spTree>
    <p:extLst>
      <p:ext uri="{BB962C8B-B14F-4D97-AF65-F5344CB8AC3E}">
        <p14:creationId xmlns:p14="http://schemas.microsoft.com/office/powerpoint/2010/main" val="224924349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0404" y="229052"/>
            <a:ext cx="10080853" cy="6457835"/>
          </a:xfrm>
          <a:prstGeom prst="rect">
            <a:avLst/>
          </a:prstGeom>
        </p:spPr>
      </p:pic>
      <p:grpSp>
        <p:nvGrpSpPr>
          <p:cNvPr id="11" name="Group 10"/>
          <p:cNvGrpSpPr/>
          <p:nvPr/>
        </p:nvGrpSpPr>
        <p:grpSpPr>
          <a:xfrm>
            <a:off x="968188" y="2940424"/>
            <a:ext cx="7153836" cy="3496235"/>
            <a:chOff x="968188" y="2940424"/>
            <a:chExt cx="7153836" cy="3496235"/>
          </a:xfrm>
        </p:grpSpPr>
        <p:cxnSp>
          <p:nvCxnSpPr>
            <p:cNvPr id="4" name="Straight Arrow Connector 3"/>
            <p:cNvCxnSpPr/>
            <p:nvPr/>
          </p:nvCxnSpPr>
          <p:spPr>
            <a:xfrm>
              <a:off x="2097741" y="3926541"/>
              <a:ext cx="412377" cy="123713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3872753" y="2940424"/>
              <a:ext cx="4249271" cy="197223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342965" y="5163671"/>
              <a:ext cx="2779059" cy="32272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968188" y="5163671"/>
              <a:ext cx="4374777" cy="1272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ysClr val="windowText" lastClr="000000"/>
                  </a:solidFill>
                </a:rPr>
                <a:t>Now 3 root locus branches </a:t>
              </a:r>
              <a:endParaRPr lang="en-US" sz="2800" b="1" dirty="0">
                <a:solidFill>
                  <a:sysClr val="windowText" lastClr="000000"/>
                </a:solidFill>
              </a:endParaRPr>
            </a:p>
          </p:txBody>
        </p:sp>
      </p:grpSp>
    </p:spTree>
    <p:extLst>
      <p:ext uri="{BB962C8B-B14F-4D97-AF65-F5344CB8AC3E}">
        <p14:creationId xmlns:p14="http://schemas.microsoft.com/office/powerpoint/2010/main" val="81494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428" y="264886"/>
            <a:ext cx="8229600" cy="555655"/>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breakaway/break-in point</a:t>
            </a:r>
            <a:r>
              <a:rPr lang="en-US" dirty="0"/>
              <a:t>.</a:t>
            </a:r>
          </a:p>
        </p:txBody>
      </p:sp>
      <p:sp>
        <p:nvSpPr>
          <p:cNvPr id="24" name="Rectangle 23"/>
          <p:cNvSpPr/>
          <p:nvPr/>
        </p:nvSpPr>
        <p:spPr>
          <a:xfrm>
            <a:off x="130629" y="1882676"/>
            <a:ext cx="4898571" cy="1200329"/>
          </a:xfrm>
          <a:prstGeom prst="rect">
            <a:avLst/>
          </a:prstGeom>
        </p:spPr>
        <p:txBody>
          <a:bodyPr wrap="square">
            <a:spAutoFit/>
          </a:bodyPr>
          <a:lstStyle/>
          <a:p>
            <a:pPr marL="166688" lvl="1" indent="-166688" algn="just">
              <a:buFont typeface="Arial" pitchFamily="34" charset="0"/>
              <a:buChar char="•"/>
            </a:pPr>
            <a:r>
              <a:rPr lang="en-US" sz="2400" dirty="0"/>
              <a:t>The breakaway/break-in point is the point from which the root locus branches leaves/arrives real axis.</a:t>
            </a:r>
          </a:p>
        </p:txBody>
      </p:sp>
      <p:pic>
        <p:nvPicPr>
          <p:cNvPr id="2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33" t="13379" r="8711" b="5023"/>
          <a:stretch/>
        </p:blipFill>
        <p:spPr bwMode="auto">
          <a:xfrm>
            <a:off x="6273801" y="1770584"/>
            <a:ext cx="5257799" cy="437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977" y="3927576"/>
            <a:ext cx="4099865" cy="1364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Object 7"/>
          <p:cNvGraphicFramePr>
            <a:graphicFrameLocks noChangeAspect="1"/>
          </p:cNvGraphicFramePr>
          <p:nvPr>
            <p:extLst/>
          </p:nvPr>
        </p:nvGraphicFramePr>
        <p:xfrm>
          <a:off x="762000" y="5726630"/>
          <a:ext cx="3258890" cy="841004"/>
        </p:xfrm>
        <a:graphic>
          <a:graphicData uri="http://schemas.openxmlformats.org/presentationml/2006/ole">
            <mc:AlternateContent xmlns:mc="http://schemas.openxmlformats.org/markup-compatibility/2006">
              <mc:Choice xmlns:v="urn:schemas-microsoft-com:vml" Requires="v">
                <p:oleObj spid="_x0000_s29773" name="Equation" r:id="rId5" imgW="1625400" imgH="419040" progId="Equation.3">
                  <p:embed/>
                </p:oleObj>
              </mc:Choice>
              <mc:Fallback>
                <p:oleObj name="Equation" r:id="rId5" imgW="16254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5726630"/>
                        <a:ext cx="3258890" cy="84100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89370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7029" y="130629"/>
            <a:ext cx="9826171" cy="6727371"/>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 </a:t>
            </a:r>
            <a:r>
              <a:rPr lang="en-US" dirty="0"/>
              <a:t>or </a:t>
            </a:r>
            <a:r>
              <a:rPr lang="en-US" i="1" dirty="0">
                <a:solidFill>
                  <a:srgbClr val="00B050"/>
                </a:solidFill>
              </a:rPr>
              <a:t>break-in point</a:t>
            </a:r>
            <a:r>
              <a:rPr lang="en-US" dirty="0"/>
              <a:t>.</a:t>
            </a:r>
          </a:p>
        </p:txBody>
      </p:sp>
      <p:sp>
        <p:nvSpPr>
          <p:cNvPr id="24" name="Rectangle 23"/>
          <p:cNvSpPr/>
          <p:nvPr/>
        </p:nvSpPr>
        <p:spPr>
          <a:xfrm>
            <a:off x="1059543" y="1882676"/>
            <a:ext cx="10160000" cy="4401205"/>
          </a:xfrm>
          <a:prstGeom prst="rect">
            <a:avLst/>
          </a:prstGeom>
        </p:spPr>
        <p:txBody>
          <a:bodyPr wrap="square">
            <a:spAutoFit/>
          </a:bodyPr>
          <a:lstStyle/>
          <a:p>
            <a:pPr marL="234950" indent="-234950" algn="just">
              <a:buFont typeface="Arial" pitchFamily="34" charset="0"/>
              <a:buChar char="•"/>
            </a:pPr>
            <a:r>
              <a:rPr lang="en-US" sz="2800" dirty="0"/>
              <a:t>The breakaway or break-in points can be determined from the roots </a:t>
            </a:r>
          </a:p>
          <a:p>
            <a:pPr marL="234950" indent="-234950" algn="just">
              <a:buFont typeface="Arial" pitchFamily="34" charset="0"/>
              <a:buChar char="•"/>
            </a:pPr>
            <a:endParaRPr lang="en-US" sz="2800" dirty="0"/>
          </a:p>
          <a:p>
            <a:pPr marL="234950" indent="-234950" algn="just">
              <a:buFont typeface="Arial" pitchFamily="34" charset="0"/>
              <a:buChar char="•"/>
            </a:pPr>
            <a:endParaRPr lang="en-US" sz="2800" dirty="0"/>
          </a:p>
          <a:p>
            <a:pPr marL="234950" indent="-234950" algn="just">
              <a:buFont typeface="Arial" pitchFamily="34" charset="0"/>
              <a:buChar char="•"/>
            </a:pPr>
            <a:r>
              <a:rPr lang="en-US" sz="2800" dirty="0"/>
              <a:t>It should be noted that not all the solutions of </a:t>
            </a:r>
            <a:r>
              <a:rPr lang="en-US" sz="2800" dirty="0" err="1">
                <a:solidFill>
                  <a:srgbClr val="FF0000"/>
                </a:solidFill>
              </a:rPr>
              <a:t>dK</a:t>
            </a:r>
            <a:r>
              <a:rPr lang="en-US" sz="2800" dirty="0">
                <a:solidFill>
                  <a:srgbClr val="FF0000"/>
                </a:solidFill>
              </a:rPr>
              <a:t>/</a:t>
            </a:r>
            <a:r>
              <a:rPr lang="en-US" sz="2800" dirty="0" err="1">
                <a:solidFill>
                  <a:srgbClr val="FF0000"/>
                </a:solidFill>
              </a:rPr>
              <a:t>ds</a:t>
            </a:r>
            <a:r>
              <a:rPr lang="en-US" sz="2800" dirty="0">
                <a:solidFill>
                  <a:srgbClr val="FF0000"/>
                </a:solidFill>
              </a:rPr>
              <a:t>=0</a:t>
            </a:r>
            <a:r>
              <a:rPr lang="en-US" sz="2800" dirty="0"/>
              <a:t> correspond to actual breakaway points. </a:t>
            </a:r>
          </a:p>
          <a:p>
            <a:pPr marL="234950" indent="-234950" algn="just">
              <a:buFont typeface="Arial" pitchFamily="34" charset="0"/>
              <a:buChar char="•"/>
            </a:pPr>
            <a:endParaRPr lang="en-US" sz="2800" dirty="0"/>
          </a:p>
          <a:p>
            <a:pPr marL="234950" indent="-234950" algn="just">
              <a:buFont typeface="Arial" pitchFamily="34" charset="0"/>
              <a:buChar char="•"/>
            </a:pPr>
            <a:r>
              <a:rPr lang="en-US" sz="2800" dirty="0"/>
              <a:t>If a point at which </a:t>
            </a:r>
            <a:r>
              <a:rPr lang="en-US" sz="2800" dirty="0" err="1">
                <a:solidFill>
                  <a:srgbClr val="FF0000"/>
                </a:solidFill>
              </a:rPr>
              <a:t>dK</a:t>
            </a:r>
            <a:r>
              <a:rPr lang="en-US" sz="2800" dirty="0">
                <a:solidFill>
                  <a:srgbClr val="FF0000"/>
                </a:solidFill>
              </a:rPr>
              <a:t>/</a:t>
            </a:r>
            <a:r>
              <a:rPr lang="en-US" sz="2800" dirty="0" err="1">
                <a:solidFill>
                  <a:srgbClr val="FF0000"/>
                </a:solidFill>
              </a:rPr>
              <a:t>ds</a:t>
            </a:r>
            <a:r>
              <a:rPr lang="en-US" sz="2800" dirty="0">
                <a:solidFill>
                  <a:srgbClr val="FF0000"/>
                </a:solidFill>
              </a:rPr>
              <a:t>=0 </a:t>
            </a:r>
            <a:r>
              <a:rPr lang="en-US" sz="2800" dirty="0"/>
              <a:t>is on a root locus, it is an actual breakaway or break-in point. </a:t>
            </a:r>
          </a:p>
          <a:p>
            <a:pPr marL="234950" indent="-234950" algn="just">
              <a:buFont typeface="Arial" pitchFamily="34" charset="0"/>
              <a:buChar char="•"/>
            </a:pPr>
            <a:endParaRPr lang="en-US" sz="2800" dirty="0"/>
          </a:p>
        </p:txBody>
      </p:sp>
      <p:graphicFrame>
        <p:nvGraphicFramePr>
          <p:cNvPr id="65538" name="Object 5"/>
          <p:cNvGraphicFramePr>
            <a:graphicFrameLocks noChangeAspect="1"/>
          </p:cNvGraphicFramePr>
          <p:nvPr/>
        </p:nvGraphicFramePr>
        <p:xfrm>
          <a:off x="5105401" y="2438401"/>
          <a:ext cx="1042987" cy="830263"/>
        </p:xfrm>
        <a:graphic>
          <a:graphicData uri="http://schemas.openxmlformats.org/presentationml/2006/ole">
            <mc:AlternateContent xmlns:mc="http://schemas.openxmlformats.org/markup-compatibility/2006">
              <mc:Choice xmlns:v="urn:schemas-microsoft-com:vml" Requires="v">
                <p:oleObj spid="_x0000_s30797" name="Equation" r:id="rId3" imgW="495000" imgH="393480" progId="Equation.3">
                  <p:embed/>
                </p:oleObj>
              </mc:Choice>
              <mc:Fallback>
                <p:oleObj name="Equation" r:id="rId3" imgW="49500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1" y="2438401"/>
                        <a:ext cx="1042987" cy="830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422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animEffect transition="in" filter="blinds(horizontal)">
                                      <p:cBhvr>
                                        <p:cTn id="7" dur="500"/>
                                        <p:tgtEl>
                                          <p:spTgt spid="2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xEl>
                                              <p:pRg st="5" end="5"/>
                                            </p:txEl>
                                          </p:spTgt>
                                        </p:tgtEl>
                                        <p:attrNameLst>
                                          <p:attrName>style.visibility</p:attrName>
                                        </p:attrNameLst>
                                      </p:cBhvr>
                                      <p:to>
                                        <p:strVal val="visible"/>
                                      </p:to>
                                    </p:set>
                                    <p:animEffect transition="in" filter="blinds(horizontal)">
                                      <p:cBhvr>
                                        <p:cTn id="12" dur="500"/>
                                        <p:tgtEl>
                                          <p:spTgt spid="2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838200"/>
            <a:ext cx="8839200" cy="5867400"/>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 </a:t>
            </a:r>
            <a:r>
              <a:rPr lang="en-US" dirty="0"/>
              <a:t>or </a:t>
            </a:r>
            <a:r>
              <a:rPr lang="en-US" i="1" dirty="0">
                <a:solidFill>
                  <a:srgbClr val="00B050"/>
                </a:solidFill>
              </a:rPr>
              <a:t>break-in point</a:t>
            </a:r>
            <a:r>
              <a:rPr lang="en-US" dirty="0"/>
              <a:t>.</a:t>
            </a:r>
          </a:p>
          <a:p>
            <a:pPr algn="just"/>
            <a:endParaRPr lang="en-US" sz="4800" dirty="0"/>
          </a:p>
          <a:p>
            <a:pPr algn="just"/>
            <a:r>
              <a:rPr lang="en-US" dirty="0"/>
              <a:t>The characteristic equation of the system is</a:t>
            </a:r>
          </a:p>
          <a:p>
            <a:pPr algn="just"/>
            <a:endParaRPr lang="en-US" dirty="0"/>
          </a:p>
          <a:p>
            <a:pPr algn="just"/>
            <a:endParaRPr lang="en-US" dirty="0"/>
          </a:p>
          <a:p>
            <a:pPr algn="just"/>
            <a:endParaRPr lang="en-US" dirty="0"/>
          </a:p>
          <a:p>
            <a:pPr algn="just"/>
            <a:endParaRPr lang="en-US" dirty="0"/>
          </a:p>
          <a:p>
            <a:pPr algn="just"/>
            <a:endParaRPr lang="en-US" dirty="0"/>
          </a:p>
          <a:p>
            <a:pPr algn="just"/>
            <a:r>
              <a:rPr lang="en-US" dirty="0"/>
              <a:t>The breakaway point can now be determined as</a:t>
            </a:r>
          </a:p>
        </p:txBody>
      </p:sp>
      <p:graphicFrame>
        <p:nvGraphicFramePr>
          <p:cNvPr id="66564" name="Object 4"/>
          <p:cNvGraphicFramePr>
            <a:graphicFrameLocks noChangeAspect="1"/>
          </p:cNvGraphicFramePr>
          <p:nvPr/>
        </p:nvGraphicFramePr>
        <p:xfrm>
          <a:off x="4114800" y="2819401"/>
          <a:ext cx="4133850" cy="779463"/>
        </p:xfrm>
        <a:graphic>
          <a:graphicData uri="http://schemas.openxmlformats.org/presentationml/2006/ole">
            <mc:AlternateContent xmlns:mc="http://schemas.openxmlformats.org/markup-compatibility/2006">
              <mc:Choice xmlns:v="urn:schemas-microsoft-com:vml" Requires="v">
                <p:oleObj spid="_x0000_s32046" name="Equation" r:id="rId3" imgW="2222280" imgH="419040" progId="Equation.3">
                  <p:embed/>
                </p:oleObj>
              </mc:Choice>
              <mc:Fallback>
                <p:oleObj name="Equation" r:id="rId3" imgW="22222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819401"/>
                        <a:ext cx="4133850"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5"/>
          <p:cNvGraphicFramePr>
            <a:graphicFrameLocks noChangeAspect="1"/>
          </p:cNvGraphicFramePr>
          <p:nvPr/>
        </p:nvGraphicFramePr>
        <p:xfrm>
          <a:off x="5029201" y="3792538"/>
          <a:ext cx="2195513" cy="779463"/>
        </p:xfrm>
        <a:graphic>
          <a:graphicData uri="http://schemas.openxmlformats.org/presentationml/2006/ole">
            <mc:AlternateContent xmlns:mc="http://schemas.openxmlformats.org/markup-compatibility/2006">
              <mc:Choice xmlns:v="urn:schemas-microsoft-com:vml" Requires="v">
                <p:oleObj spid="_x0000_s32047" name="Equation" r:id="rId5" imgW="1180800" imgH="419040" progId="Equation.3">
                  <p:embed/>
                </p:oleObj>
              </mc:Choice>
              <mc:Fallback>
                <p:oleObj name="Equation" r:id="rId5" imgW="118080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1" y="3792538"/>
                        <a:ext cx="2195513"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6" name="Object 6"/>
          <p:cNvGraphicFramePr>
            <a:graphicFrameLocks noChangeAspect="1"/>
          </p:cNvGraphicFramePr>
          <p:nvPr/>
        </p:nvGraphicFramePr>
        <p:xfrm>
          <a:off x="4935539" y="4856164"/>
          <a:ext cx="2409825" cy="401637"/>
        </p:xfrm>
        <a:graphic>
          <a:graphicData uri="http://schemas.openxmlformats.org/presentationml/2006/ole">
            <mc:AlternateContent xmlns:mc="http://schemas.openxmlformats.org/markup-compatibility/2006">
              <mc:Choice xmlns:v="urn:schemas-microsoft-com:vml" Requires="v">
                <p:oleObj spid="_x0000_s32048" name="Equation" r:id="rId7" imgW="1295280" imgH="215640" progId="Equation.3">
                  <p:embed/>
                </p:oleObj>
              </mc:Choice>
              <mc:Fallback>
                <p:oleObj name="Equation" r:id="rId7" imgW="12952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5539" y="4856164"/>
                        <a:ext cx="2409825" cy="401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7" name="Object 7"/>
          <p:cNvGraphicFramePr>
            <a:graphicFrameLocks noChangeAspect="1"/>
          </p:cNvGraphicFramePr>
          <p:nvPr/>
        </p:nvGraphicFramePr>
        <p:xfrm>
          <a:off x="4664075" y="5854700"/>
          <a:ext cx="2952750" cy="731838"/>
        </p:xfrm>
        <a:graphic>
          <a:graphicData uri="http://schemas.openxmlformats.org/presentationml/2006/ole">
            <mc:AlternateContent xmlns:mc="http://schemas.openxmlformats.org/markup-compatibility/2006">
              <mc:Choice xmlns:v="urn:schemas-microsoft-com:vml" Requires="v">
                <p:oleObj spid="_x0000_s32049" name="Equation" r:id="rId9" imgW="1587240" imgH="393480" progId="Equation.3">
                  <p:embed/>
                </p:oleObj>
              </mc:Choice>
              <mc:Fallback>
                <p:oleObj name="Equation" r:id="rId9" imgW="15872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64075" y="5854700"/>
                        <a:ext cx="295275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44072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564"/>
                                        </p:tgtEl>
                                        <p:attrNameLst>
                                          <p:attrName>style.visibility</p:attrName>
                                        </p:attrNameLst>
                                      </p:cBhvr>
                                      <p:to>
                                        <p:strVal val="visible"/>
                                      </p:to>
                                    </p:set>
                                    <p:animEffect transition="in" filter="blinds(horizontal)">
                                      <p:cBhvr>
                                        <p:cTn id="10" dur="500"/>
                                        <p:tgtEl>
                                          <p:spTgt spid="6656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6565"/>
                                        </p:tgtEl>
                                        <p:attrNameLst>
                                          <p:attrName>style.visibility</p:attrName>
                                        </p:attrNameLst>
                                      </p:cBhvr>
                                      <p:to>
                                        <p:strVal val="visible"/>
                                      </p:to>
                                    </p:set>
                                    <p:animEffect transition="in" filter="blinds(horizontal)">
                                      <p:cBhvr>
                                        <p:cTn id="15" dur="500"/>
                                        <p:tgtEl>
                                          <p:spTgt spid="6656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6566"/>
                                        </p:tgtEl>
                                        <p:attrNameLst>
                                          <p:attrName>style.visibility</p:attrName>
                                        </p:attrNameLst>
                                      </p:cBhvr>
                                      <p:to>
                                        <p:strVal val="visible"/>
                                      </p:to>
                                    </p:set>
                                    <p:animEffect transition="in" filter="blinds(horizontal)">
                                      <p:cBhvr>
                                        <p:cTn id="20" dur="500"/>
                                        <p:tgtEl>
                                          <p:spTgt spid="6656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blinds(horizontal)">
                                      <p:cBhvr>
                                        <p:cTn id="25" dur="500"/>
                                        <p:tgtEl>
                                          <p:spTgt spid="3">
                                            <p:txEl>
                                              <p:pRg st="8" end="8"/>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6567"/>
                                        </p:tgtEl>
                                        <p:attrNameLst>
                                          <p:attrName>style.visibility</p:attrName>
                                        </p:attrNameLst>
                                      </p:cBhvr>
                                      <p:to>
                                        <p:strVal val="visible"/>
                                      </p:to>
                                    </p:set>
                                    <p:animEffect transition="in" filter="blinds(horizontal)">
                                      <p:cBhvr>
                                        <p:cTn id="28" dur="500"/>
                                        <p:tgtEl>
                                          <p:spTgt spid="66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838200"/>
            <a:ext cx="8839200" cy="5867400"/>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 </a:t>
            </a:r>
            <a:r>
              <a:rPr lang="en-US" dirty="0"/>
              <a:t>or </a:t>
            </a:r>
            <a:r>
              <a:rPr lang="en-US" i="1" dirty="0">
                <a:solidFill>
                  <a:srgbClr val="00B050"/>
                </a:solidFill>
              </a:rPr>
              <a:t>break-in point</a:t>
            </a:r>
            <a:r>
              <a:rPr lang="en-US" dirty="0"/>
              <a:t>.</a:t>
            </a:r>
          </a:p>
          <a:p>
            <a:pPr algn="just"/>
            <a:endParaRPr lang="en-US" dirty="0"/>
          </a:p>
          <a:p>
            <a:pPr algn="just"/>
            <a:endParaRPr lang="en-US" dirty="0"/>
          </a:p>
          <a:p>
            <a:pPr algn="just"/>
            <a:endParaRPr lang="en-US" dirty="0"/>
          </a:p>
          <a:p>
            <a:pPr algn="just"/>
            <a:endParaRPr lang="en-US" sz="3000" dirty="0"/>
          </a:p>
          <a:p>
            <a:pPr algn="just"/>
            <a:endParaRPr lang="en-US" dirty="0"/>
          </a:p>
          <a:p>
            <a:pPr algn="just"/>
            <a:r>
              <a:rPr lang="en-US" dirty="0"/>
              <a:t>Set </a:t>
            </a:r>
            <a:r>
              <a:rPr lang="en-US" i="1" dirty="0" err="1">
                <a:solidFill>
                  <a:srgbClr val="FF0000"/>
                </a:solidFill>
              </a:rPr>
              <a:t>dK</a:t>
            </a:r>
            <a:r>
              <a:rPr lang="en-US" i="1" dirty="0">
                <a:solidFill>
                  <a:srgbClr val="FF0000"/>
                </a:solidFill>
              </a:rPr>
              <a:t>/</a:t>
            </a:r>
            <a:r>
              <a:rPr lang="en-US" i="1" dirty="0" err="1">
                <a:solidFill>
                  <a:srgbClr val="FF0000"/>
                </a:solidFill>
              </a:rPr>
              <a:t>ds</a:t>
            </a:r>
            <a:r>
              <a:rPr lang="en-US" i="1" dirty="0">
                <a:solidFill>
                  <a:srgbClr val="FF0000"/>
                </a:solidFill>
              </a:rPr>
              <a:t>=0</a:t>
            </a:r>
            <a:r>
              <a:rPr lang="en-US" dirty="0"/>
              <a:t> in order to determine breakaway point.</a:t>
            </a:r>
          </a:p>
        </p:txBody>
      </p:sp>
      <p:graphicFrame>
        <p:nvGraphicFramePr>
          <p:cNvPr id="66567" name="Object 7"/>
          <p:cNvGraphicFramePr>
            <a:graphicFrameLocks noChangeAspect="1"/>
          </p:cNvGraphicFramePr>
          <p:nvPr/>
        </p:nvGraphicFramePr>
        <p:xfrm>
          <a:off x="4419600" y="1524000"/>
          <a:ext cx="2952750" cy="731838"/>
        </p:xfrm>
        <a:graphic>
          <a:graphicData uri="http://schemas.openxmlformats.org/presentationml/2006/ole">
            <mc:AlternateContent xmlns:mc="http://schemas.openxmlformats.org/markup-compatibility/2006">
              <mc:Choice xmlns:v="urn:schemas-microsoft-com:vml" Requires="v">
                <p:oleObj spid="_x0000_s33220" name="Equation" r:id="rId3" imgW="1587240" imgH="393480" progId="Equation.3">
                  <p:embed/>
                </p:oleObj>
              </mc:Choice>
              <mc:Fallback>
                <p:oleObj name="Equation" r:id="rId3" imgW="1587240" imgH="393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524000"/>
                        <a:ext cx="2952750"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1" name="Object 7"/>
          <p:cNvGraphicFramePr>
            <a:graphicFrameLocks noChangeAspect="1"/>
          </p:cNvGraphicFramePr>
          <p:nvPr/>
        </p:nvGraphicFramePr>
        <p:xfrm>
          <a:off x="4465639" y="2392364"/>
          <a:ext cx="2835275" cy="731837"/>
        </p:xfrm>
        <a:graphic>
          <a:graphicData uri="http://schemas.openxmlformats.org/presentationml/2006/ole">
            <mc:AlternateContent xmlns:mc="http://schemas.openxmlformats.org/markup-compatibility/2006">
              <mc:Choice xmlns:v="urn:schemas-microsoft-com:vml" Requires="v">
                <p:oleObj spid="_x0000_s33221" name="Equation" r:id="rId5" imgW="1523880" imgH="393480" progId="Equation.3">
                  <p:embed/>
                </p:oleObj>
              </mc:Choice>
              <mc:Fallback>
                <p:oleObj name="Equation" r:id="rId5" imgW="152388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5639" y="2392364"/>
                        <a:ext cx="2835275" cy="73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2" name="Object 7"/>
          <p:cNvGraphicFramePr>
            <a:graphicFrameLocks noChangeAspect="1"/>
          </p:cNvGraphicFramePr>
          <p:nvPr/>
        </p:nvGraphicFramePr>
        <p:xfrm>
          <a:off x="4572000" y="3276600"/>
          <a:ext cx="2220912" cy="731838"/>
        </p:xfrm>
        <a:graphic>
          <a:graphicData uri="http://schemas.openxmlformats.org/presentationml/2006/ole">
            <mc:AlternateContent xmlns:mc="http://schemas.openxmlformats.org/markup-compatibility/2006">
              <mc:Choice xmlns:v="urn:schemas-microsoft-com:vml" Requires="v">
                <p:oleObj spid="_x0000_s33222" name="Equation" r:id="rId7" imgW="1193760" imgH="393480" progId="Equation.3">
                  <p:embed/>
                </p:oleObj>
              </mc:Choice>
              <mc:Fallback>
                <p:oleObj name="Equation" r:id="rId7" imgW="11937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276600"/>
                        <a:ext cx="2220912" cy="731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3" name="Object 9"/>
          <p:cNvGraphicFramePr>
            <a:graphicFrameLocks noChangeAspect="1"/>
          </p:cNvGraphicFramePr>
          <p:nvPr/>
        </p:nvGraphicFramePr>
        <p:xfrm>
          <a:off x="4800601" y="4572001"/>
          <a:ext cx="1984375" cy="377825"/>
        </p:xfrm>
        <a:graphic>
          <a:graphicData uri="http://schemas.openxmlformats.org/presentationml/2006/ole">
            <mc:AlternateContent xmlns:mc="http://schemas.openxmlformats.org/markup-compatibility/2006">
              <mc:Choice xmlns:v="urn:schemas-microsoft-com:vml" Requires="v">
                <p:oleObj spid="_x0000_s33223" name="Equation" r:id="rId9" imgW="1066680" imgH="203040" progId="Equation.3">
                  <p:embed/>
                </p:oleObj>
              </mc:Choice>
              <mc:Fallback>
                <p:oleObj name="Equation" r:id="rId9" imgW="106668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601" y="4572001"/>
                        <a:ext cx="198437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4" name="Object 10"/>
          <p:cNvGraphicFramePr>
            <a:graphicFrameLocks noChangeAspect="1"/>
          </p:cNvGraphicFramePr>
          <p:nvPr/>
        </p:nvGraphicFramePr>
        <p:xfrm>
          <a:off x="4953000" y="5108576"/>
          <a:ext cx="1795462" cy="377825"/>
        </p:xfrm>
        <a:graphic>
          <a:graphicData uri="http://schemas.openxmlformats.org/presentationml/2006/ole">
            <mc:AlternateContent xmlns:mc="http://schemas.openxmlformats.org/markup-compatibility/2006">
              <mc:Choice xmlns:v="urn:schemas-microsoft-com:vml" Requires="v">
                <p:oleObj spid="_x0000_s33224" name="Equation" r:id="rId11" imgW="965160" imgH="203040" progId="Equation.3">
                  <p:embed/>
                </p:oleObj>
              </mc:Choice>
              <mc:Fallback>
                <p:oleObj name="Equation" r:id="rId11" imgW="96516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53000" y="5108576"/>
                        <a:ext cx="1795462"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5" name="Object 11"/>
          <p:cNvGraphicFramePr>
            <a:graphicFrameLocks noChangeAspect="1"/>
          </p:cNvGraphicFramePr>
          <p:nvPr/>
        </p:nvGraphicFramePr>
        <p:xfrm>
          <a:off x="5018089" y="5791200"/>
          <a:ext cx="1463675" cy="755650"/>
        </p:xfrm>
        <a:graphic>
          <a:graphicData uri="http://schemas.openxmlformats.org/presentationml/2006/ole">
            <mc:AlternateContent xmlns:mc="http://schemas.openxmlformats.org/markup-compatibility/2006">
              <mc:Choice xmlns:v="urn:schemas-microsoft-com:vml" Requires="v">
                <p:oleObj spid="_x0000_s33225" name="Equation" r:id="rId13" imgW="787320" imgH="406080" progId="Equation.3">
                  <p:embed/>
                </p:oleObj>
              </mc:Choice>
              <mc:Fallback>
                <p:oleObj name="Equation" r:id="rId13" imgW="787320" imgH="4060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18089" y="5791200"/>
                        <a:ext cx="146367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4444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567"/>
                                        </p:tgtEl>
                                        <p:attrNameLst>
                                          <p:attrName>style.visibility</p:attrName>
                                        </p:attrNameLst>
                                      </p:cBhvr>
                                      <p:to>
                                        <p:strVal val="visible"/>
                                      </p:to>
                                    </p:set>
                                    <p:animEffect transition="in" filter="blinds(horizontal)">
                                      <p:cBhvr>
                                        <p:cTn id="10" dur="500"/>
                                        <p:tgtEl>
                                          <p:spTgt spid="6656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7591"/>
                                        </p:tgtEl>
                                        <p:attrNameLst>
                                          <p:attrName>style.visibility</p:attrName>
                                        </p:attrNameLst>
                                      </p:cBhvr>
                                      <p:to>
                                        <p:strVal val="visible"/>
                                      </p:to>
                                    </p:set>
                                    <p:animEffect transition="in" filter="blinds(horizontal)">
                                      <p:cBhvr>
                                        <p:cTn id="15" dur="500"/>
                                        <p:tgtEl>
                                          <p:spTgt spid="6759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7592"/>
                                        </p:tgtEl>
                                        <p:attrNameLst>
                                          <p:attrName>style.visibility</p:attrName>
                                        </p:attrNameLst>
                                      </p:cBhvr>
                                      <p:to>
                                        <p:strVal val="visible"/>
                                      </p:to>
                                    </p:set>
                                    <p:animEffect transition="in" filter="blinds(horizontal)">
                                      <p:cBhvr>
                                        <p:cTn id="20" dur="500"/>
                                        <p:tgtEl>
                                          <p:spTgt spid="6759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blinds(horizontal)">
                                      <p:cBhvr>
                                        <p:cTn id="25" dur="500"/>
                                        <p:tgtEl>
                                          <p:spTgt spid="3">
                                            <p:txEl>
                                              <p:pRg st="6" end="6"/>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67593"/>
                                        </p:tgtEl>
                                        <p:attrNameLst>
                                          <p:attrName>style.visibility</p:attrName>
                                        </p:attrNameLst>
                                      </p:cBhvr>
                                      <p:to>
                                        <p:strVal val="visible"/>
                                      </p:to>
                                    </p:set>
                                    <p:animEffect transition="in" filter="blinds(horizontal)">
                                      <p:cBhvr>
                                        <p:cTn id="28" dur="500"/>
                                        <p:tgtEl>
                                          <p:spTgt spid="6759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7594"/>
                                        </p:tgtEl>
                                        <p:attrNameLst>
                                          <p:attrName>style.visibility</p:attrName>
                                        </p:attrNameLst>
                                      </p:cBhvr>
                                      <p:to>
                                        <p:strVal val="visible"/>
                                      </p:to>
                                    </p:set>
                                    <p:animEffect transition="in" filter="blinds(horizontal)">
                                      <p:cBhvr>
                                        <p:cTn id="33" dur="500"/>
                                        <p:tgtEl>
                                          <p:spTgt spid="6759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67595"/>
                                        </p:tgtEl>
                                        <p:attrNameLst>
                                          <p:attrName>style.visibility</p:attrName>
                                        </p:attrNameLst>
                                      </p:cBhvr>
                                      <p:to>
                                        <p:strVal val="visible"/>
                                      </p:to>
                                    </p:set>
                                    <p:animEffect transition="in" filter="blinds(horizontal)">
                                      <p:cBhvr>
                                        <p:cTn id="38" dur="500"/>
                                        <p:tgtEl>
                                          <p:spTgt spid="67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838200"/>
            <a:ext cx="8839200" cy="5867400"/>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 </a:t>
            </a:r>
            <a:r>
              <a:rPr lang="en-US" dirty="0"/>
              <a:t>or </a:t>
            </a:r>
            <a:r>
              <a:rPr lang="en-US" i="1" dirty="0">
                <a:solidFill>
                  <a:srgbClr val="00B050"/>
                </a:solidFill>
              </a:rPr>
              <a:t>break-in point</a:t>
            </a:r>
            <a:r>
              <a:rPr lang="en-US" dirty="0"/>
              <a:t>.</a:t>
            </a:r>
          </a:p>
          <a:p>
            <a:pPr algn="just"/>
            <a:endParaRPr lang="en-US" dirty="0"/>
          </a:p>
          <a:p>
            <a:pPr algn="just"/>
            <a:endParaRPr lang="en-US" dirty="0"/>
          </a:p>
          <a:p>
            <a:pPr algn="just"/>
            <a:r>
              <a:rPr lang="en-US" sz="2600" dirty="0"/>
              <a:t>Since the breakaway point needs to be on a root locus between 0 and –1, it is clear that </a:t>
            </a:r>
            <a:r>
              <a:rPr lang="en-US" sz="2600" i="1" dirty="0"/>
              <a:t>s=–0.4226 </a:t>
            </a:r>
            <a:r>
              <a:rPr lang="en-US" sz="2600" dirty="0"/>
              <a:t>corresponds to the actual breakaway point. </a:t>
            </a:r>
          </a:p>
          <a:p>
            <a:pPr algn="just"/>
            <a:endParaRPr lang="en-US" sz="1000" dirty="0"/>
          </a:p>
          <a:p>
            <a:pPr algn="just"/>
            <a:r>
              <a:rPr lang="en-US" sz="2600" dirty="0"/>
              <a:t>Point s=–1.5774 is not on the root locus. Hence, this point is not an actual breakaway or break-in point. </a:t>
            </a:r>
          </a:p>
          <a:p>
            <a:pPr algn="just"/>
            <a:endParaRPr lang="en-US" sz="1000" dirty="0"/>
          </a:p>
        </p:txBody>
      </p:sp>
      <p:graphicFrame>
        <p:nvGraphicFramePr>
          <p:cNvPr id="67595" name="Object 11"/>
          <p:cNvGraphicFramePr>
            <a:graphicFrameLocks noChangeAspect="1"/>
          </p:cNvGraphicFramePr>
          <p:nvPr/>
        </p:nvGraphicFramePr>
        <p:xfrm>
          <a:off x="5181601" y="1524000"/>
          <a:ext cx="1463675" cy="755650"/>
        </p:xfrm>
        <a:graphic>
          <a:graphicData uri="http://schemas.openxmlformats.org/presentationml/2006/ole">
            <mc:AlternateContent xmlns:mc="http://schemas.openxmlformats.org/markup-compatibility/2006">
              <mc:Choice xmlns:v="urn:schemas-microsoft-com:vml" Requires="v">
                <p:oleObj spid="_x0000_s33944" name="Equation" r:id="rId3" imgW="787320" imgH="406080" progId="Equation.3">
                  <p:embed/>
                </p:oleObj>
              </mc:Choice>
              <mc:Fallback>
                <p:oleObj name="Equation" r:id="rId3" imgW="787320" imgH="4060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1" y="1524000"/>
                        <a:ext cx="1463675" cy="755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nvPr>
        </p:nvGraphicFramePr>
        <p:xfrm>
          <a:off x="7877175" y="1524000"/>
          <a:ext cx="2455606" cy="633248"/>
        </p:xfrm>
        <a:graphic>
          <a:graphicData uri="http://schemas.openxmlformats.org/presentationml/2006/ole">
            <mc:AlternateContent xmlns:mc="http://schemas.openxmlformats.org/markup-compatibility/2006">
              <mc:Choice xmlns:v="urn:schemas-microsoft-com:vml" Requires="v">
                <p:oleObj spid="_x0000_s33945" name="Equation" r:id="rId5" imgW="1625600" imgH="419100" progId="Equation.3">
                  <p:embed/>
                </p:oleObj>
              </mc:Choice>
              <mc:Fallback>
                <p:oleObj name="Equation" r:id="rId5" imgW="1625600" imgH="4191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7175" y="1524000"/>
                        <a:ext cx="2455606" cy="633248"/>
                      </a:xfrm>
                      <a:prstGeom prst="rect">
                        <a:avLst/>
                      </a:prstGeom>
                      <a:solidFill>
                        <a:srgbClr val="92D050"/>
                      </a:solidFill>
                      <a:ln>
                        <a:noFill/>
                      </a:ln>
                    </p:spPr>
                  </p:pic>
                </p:oleObj>
              </mc:Fallback>
            </mc:AlternateContent>
          </a:graphicData>
        </a:graphic>
      </p:graphicFrame>
      <p:pic>
        <p:nvPicPr>
          <p:cNvPr id="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0133" t="13379" r="8711" b="5023"/>
          <a:stretch/>
        </p:blipFill>
        <p:spPr bwMode="auto">
          <a:xfrm>
            <a:off x="8650514" y="4263573"/>
            <a:ext cx="3318466" cy="259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9173028" y="5470072"/>
            <a:ext cx="1843317" cy="1820"/>
            <a:chOff x="9173028" y="5470072"/>
            <a:chExt cx="1843317" cy="1820"/>
          </a:xfrm>
        </p:grpSpPr>
        <p:cxnSp>
          <p:nvCxnSpPr>
            <p:cNvPr id="6" name="Straight Connector 5"/>
            <p:cNvCxnSpPr/>
            <p:nvPr/>
          </p:nvCxnSpPr>
          <p:spPr>
            <a:xfrm flipH="1">
              <a:off x="9173028" y="5470072"/>
              <a:ext cx="97245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68003" y="5470079"/>
              <a:ext cx="348342" cy="18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4645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linds(horizontal)">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righ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762000"/>
            <a:ext cx="8915400" cy="5638800"/>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a:t>
            </a:r>
            <a:r>
              <a:rPr lang="en-US" dirty="0"/>
              <a:t>.</a:t>
            </a:r>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0133" t="13379" r="8711" b="5023"/>
          <a:stretch/>
        </p:blipFill>
        <p:spPr bwMode="auto">
          <a:xfrm>
            <a:off x="4087490" y="1676400"/>
            <a:ext cx="6428110" cy="4681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Oval 7"/>
          <p:cNvSpPr/>
          <p:nvPr/>
        </p:nvSpPr>
        <p:spPr>
          <a:xfrm>
            <a:off x="7834542" y="3783496"/>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Object 9"/>
          <p:cNvGraphicFramePr>
            <a:graphicFrameLocks noChangeAspect="1"/>
          </p:cNvGraphicFramePr>
          <p:nvPr/>
        </p:nvGraphicFramePr>
        <p:xfrm>
          <a:off x="7774906" y="3988904"/>
          <a:ext cx="304800" cy="222250"/>
        </p:xfrm>
        <a:graphic>
          <a:graphicData uri="http://schemas.openxmlformats.org/presentationml/2006/ole">
            <mc:AlternateContent xmlns:mc="http://schemas.openxmlformats.org/markup-compatibility/2006">
              <mc:Choice xmlns:v="urn:schemas-microsoft-com:vml" Requires="v">
                <p:oleObj spid="_x0000_s35193" name="Equation" r:id="rId4" imgW="152280" imgH="139680" progId="Equation.3">
                  <p:embed/>
                </p:oleObj>
              </mc:Choice>
              <mc:Fallback>
                <p:oleObj name="Equation" r:id="rId4" imgW="152280" imgH="1396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4906" y="3988904"/>
                        <a:ext cx="304800" cy="222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17"/>
          <p:cNvGrpSpPr/>
          <p:nvPr/>
        </p:nvGrpSpPr>
        <p:grpSpPr>
          <a:xfrm>
            <a:off x="7909868" y="2093845"/>
            <a:ext cx="1564630" cy="1876485"/>
            <a:chOff x="5422578" y="2398644"/>
            <a:chExt cx="1564630" cy="1876485"/>
          </a:xfrm>
        </p:grpSpPr>
        <p:cxnSp>
          <p:nvCxnSpPr>
            <p:cNvPr id="12" name="Straight Connector 11"/>
            <p:cNvCxnSpPr/>
            <p:nvPr/>
          </p:nvCxnSpPr>
          <p:spPr>
            <a:xfrm rot="5400000" flipH="1" flipV="1">
              <a:off x="5314904" y="2506318"/>
              <a:ext cx="1779978" cy="1564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rot="896943">
              <a:off x="5486558" y="3817929"/>
              <a:ext cx="381000" cy="457200"/>
            </a:xfrm>
            <a:prstGeom prst="arc">
              <a:avLst>
                <a:gd name="adj1" fmla="val 16200000"/>
                <a:gd name="adj2" fmla="val 1229842"/>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3494" name="Object 6"/>
            <p:cNvGraphicFramePr>
              <a:graphicFrameLocks noChangeAspect="1"/>
            </p:cNvGraphicFramePr>
            <p:nvPr/>
          </p:nvGraphicFramePr>
          <p:xfrm>
            <a:off x="5864088" y="3762934"/>
            <a:ext cx="431800" cy="240189"/>
          </p:xfrm>
          <a:graphic>
            <a:graphicData uri="http://schemas.openxmlformats.org/presentationml/2006/ole">
              <mc:AlternateContent xmlns:mc="http://schemas.openxmlformats.org/markup-compatibility/2006">
                <mc:Choice xmlns:v="urn:schemas-microsoft-com:vml" Requires="v">
                  <p:oleObj spid="_x0000_s35194" name="Equation" r:id="rId6" imgW="253800" imgH="177480" progId="Equation.3">
                    <p:embed/>
                  </p:oleObj>
                </mc:Choice>
                <mc:Fallback>
                  <p:oleObj name="Equation" r:id="rId6" imgW="253800" imgH="177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4088" y="3762934"/>
                          <a:ext cx="431800" cy="2401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18"/>
          <p:cNvGrpSpPr/>
          <p:nvPr/>
        </p:nvGrpSpPr>
        <p:grpSpPr>
          <a:xfrm>
            <a:off x="7941342" y="3820867"/>
            <a:ext cx="1779978" cy="1629089"/>
            <a:chOff x="5454052" y="4125666"/>
            <a:chExt cx="1779978" cy="1629089"/>
          </a:xfrm>
        </p:grpSpPr>
        <p:cxnSp>
          <p:nvCxnSpPr>
            <p:cNvPr id="13" name="Straight Connector 12"/>
            <p:cNvCxnSpPr/>
            <p:nvPr/>
          </p:nvCxnSpPr>
          <p:spPr>
            <a:xfrm rot="10800000" flipH="1" flipV="1">
              <a:off x="5454052" y="4190125"/>
              <a:ext cx="1779978" cy="156463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rot="3122072">
              <a:off x="5517117" y="4087566"/>
              <a:ext cx="381000" cy="457200"/>
            </a:xfrm>
            <a:prstGeom prst="arc">
              <a:avLst>
                <a:gd name="adj1" fmla="val 16200000"/>
                <a:gd name="adj2" fmla="val 1229842"/>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3495" name="Object 7"/>
            <p:cNvGraphicFramePr>
              <a:graphicFrameLocks noChangeAspect="1"/>
            </p:cNvGraphicFramePr>
            <p:nvPr/>
          </p:nvGraphicFramePr>
          <p:xfrm>
            <a:off x="5820259" y="4340088"/>
            <a:ext cx="625475" cy="241300"/>
          </p:xfrm>
          <a:graphic>
            <a:graphicData uri="http://schemas.openxmlformats.org/presentationml/2006/ole">
              <mc:AlternateContent xmlns:mc="http://schemas.openxmlformats.org/markup-compatibility/2006">
                <mc:Choice xmlns:v="urn:schemas-microsoft-com:vml" Requires="v">
                  <p:oleObj spid="_x0000_s35195" name="Equation" r:id="rId8" imgW="368280" imgH="177480" progId="Equation.3">
                    <p:embed/>
                  </p:oleObj>
                </mc:Choice>
                <mc:Fallback>
                  <p:oleObj name="Equation" r:id="rId8" imgW="368280" imgH="1774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20259" y="4340088"/>
                          <a:ext cx="625475"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23"/>
          <p:cNvGrpSpPr/>
          <p:nvPr/>
        </p:nvGrpSpPr>
        <p:grpSpPr>
          <a:xfrm>
            <a:off x="5154290" y="3429000"/>
            <a:ext cx="2749550" cy="779442"/>
            <a:chOff x="2667000" y="3733800"/>
            <a:chExt cx="2749550" cy="779442"/>
          </a:xfrm>
        </p:grpSpPr>
        <p:cxnSp>
          <p:nvCxnSpPr>
            <p:cNvPr id="21" name="Straight Connector 20"/>
            <p:cNvCxnSpPr/>
            <p:nvPr/>
          </p:nvCxnSpPr>
          <p:spPr>
            <a:xfrm rot="5400000" flipH="1">
              <a:off x="4018285" y="2813211"/>
              <a:ext cx="0" cy="27025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2" name="Object 6"/>
            <p:cNvGraphicFramePr>
              <a:graphicFrameLocks noChangeAspect="1"/>
            </p:cNvGraphicFramePr>
            <p:nvPr/>
          </p:nvGraphicFramePr>
          <p:xfrm>
            <a:off x="4876800" y="3733800"/>
            <a:ext cx="539750" cy="239713"/>
          </p:xfrm>
          <a:graphic>
            <a:graphicData uri="http://schemas.openxmlformats.org/presentationml/2006/ole">
              <mc:AlternateContent xmlns:mc="http://schemas.openxmlformats.org/markup-compatibility/2006">
                <mc:Choice xmlns:v="urn:schemas-microsoft-com:vml" Requires="v">
                  <p:oleObj spid="_x0000_s35196" name="Equation" r:id="rId10" imgW="317160" imgH="177480" progId="Equation.3">
                    <p:embed/>
                  </p:oleObj>
                </mc:Choice>
                <mc:Fallback>
                  <p:oleObj name="Equation" r:id="rId10" imgW="317160" imgH="177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3733800"/>
                          <a:ext cx="539750" cy="239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Arc 22"/>
            <p:cNvSpPr/>
            <p:nvPr/>
          </p:nvSpPr>
          <p:spPr>
            <a:xfrm rot="17473544">
              <a:off x="4908579" y="4044666"/>
              <a:ext cx="515897" cy="421255"/>
            </a:xfrm>
            <a:prstGeom prst="arc">
              <a:avLst>
                <a:gd name="adj1" fmla="val 16200000"/>
                <a:gd name="adj2" fmla="val 2327106"/>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aphicFrame>
        <p:nvGraphicFramePr>
          <p:cNvPr id="69640" name="Object 11"/>
          <p:cNvGraphicFramePr>
            <a:graphicFrameLocks noChangeAspect="1"/>
          </p:cNvGraphicFramePr>
          <p:nvPr/>
        </p:nvGraphicFramePr>
        <p:xfrm>
          <a:off x="1905000" y="3276600"/>
          <a:ext cx="1661379" cy="381000"/>
        </p:xfrm>
        <a:graphic>
          <a:graphicData uri="http://schemas.openxmlformats.org/presentationml/2006/ole">
            <mc:AlternateContent xmlns:mc="http://schemas.openxmlformats.org/markup-compatibility/2006">
              <mc:Choice xmlns:v="urn:schemas-microsoft-com:vml" Requires="v">
                <p:oleObj spid="_x0000_s35197" name="Equation" r:id="rId12" imgW="774360" imgH="177480" progId="Equation.3">
                  <p:embed/>
                </p:oleObj>
              </mc:Choice>
              <mc:Fallback>
                <p:oleObj name="Equation" r:id="rId12" imgW="77436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5000" y="3276600"/>
                        <a:ext cx="1661379"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Oval 23"/>
          <p:cNvSpPr/>
          <p:nvPr/>
        </p:nvSpPr>
        <p:spPr>
          <a:xfrm>
            <a:off x="8319655" y="3796145"/>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8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blinds(horizontal)">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ox(in)">
                                      <p:cBhvr>
                                        <p:cTn id="15" dur="500"/>
                                        <p:tgtEl>
                                          <p:spTgt spid="8"/>
                                        </p:tgtEl>
                                      </p:cBhvr>
                                    </p:animEffect>
                                  </p:childTnLst>
                                </p:cTn>
                              </p:par>
                              <p:par>
                                <p:cTn id="16" presetID="4" presetClass="entr" presetSubtype="16"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par>
                                <p:cTn id="37" presetID="3" presetClass="entr" presetSubtype="10" fill="hold" nodeType="withEffect">
                                  <p:stCondLst>
                                    <p:cond delay="0"/>
                                  </p:stCondLst>
                                  <p:childTnLst>
                                    <p:set>
                                      <p:cBhvr>
                                        <p:cTn id="38" dur="1" fill="hold">
                                          <p:stCondLst>
                                            <p:cond delay="0"/>
                                          </p:stCondLst>
                                        </p:cTn>
                                        <p:tgtEl>
                                          <p:spTgt spid="69640"/>
                                        </p:tgtEl>
                                        <p:attrNameLst>
                                          <p:attrName>style.visibility</p:attrName>
                                        </p:attrNameLst>
                                      </p:cBhvr>
                                      <p:to>
                                        <p:strVal val="visible"/>
                                      </p:to>
                                    </p:set>
                                    <p:animEffect transition="in" filter="blinds(horizontal)">
                                      <p:cBhvr>
                                        <p:cTn id="39"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762000"/>
            <a:ext cx="8915400" cy="5638800"/>
          </a:xfrm>
        </p:spPr>
        <p:txBody>
          <a:bodyPr>
            <a:normAutofit/>
          </a:bodyPr>
          <a:lstStyle/>
          <a:p>
            <a:pPr algn="just"/>
            <a:r>
              <a:rPr lang="en-US" dirty="0">
                <a:solidFill>
                  <a:srgbClr val="FF0000"/>
                </a:solidFill>
              </a:rPr>
              <a:t>Step-4</a:t>
            </a:r>
            <a:r>
              <a:rPr lang="en-US" dirty="0"/>
              <a:t>: Determine the </a:t>
            </a:r>
            <a:r>
              <a:rPr lang="en-US" i="1" dirty="0">
                <a:solidFill>
                  <a:srgbClr val="00B050"/>
                </a:solidFill>
              </a:rPr>
              <a:t>breakaway point</a:t>
            </a:r>
            <a:r>
              <a:rPr lang="en-US" dirty="0"/>
              <a:t>.</a:t>
            </a:r>
          </a:p>
        </p:txBody>
      </p:sp>
      <p:graphicFrame>
        <p:nvGraphicFramePr>
          <p:cNvPr id="69640" name="Object 11"/>
          <p:cNvGraphicFramePr>
            <a:graphicFrameLocks noChangeAspect="1"/>
          </p:cNvGraphicFramePr>
          <p:nvPr/>
        </p:nvGraphicFramePr>
        <p:xfrm>
          <a:off x="1905000" y="3276600"/>
          <a:ext cx="1661379" cy="381000"/>
        </p:xfrm>
        <a:graphic>
          <a:graphicData uri="http://schemas.openxmlformats.org/presentationml/2006/ole">
            <mc:AlternateContent xmlns:mc="http://schemas.openxmlformats.org/markup-compatibility/2006">
              <mc:Choice xmlns:v="urn:schemas-microsoft-com:vml" Requires="v">
                <p:oleObj spid="_x0000_s35917" name="Equation" r:id="rId3" imgW="774360" imgH="177480" progId="Equation.3">
                  <p:embed/>
                </p:oleObj>
              </mc:Choice>
              <mc:Fallback>
                <p:oleObj name="Equation" r:id="rId3" imgW="77436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276600"/>
                        <a:ext cx="1661379"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 name="Group 6"/>
          <p:cNvGrpSpPr/>
          <p:nvPr/>
        </p:nvGrpSpPr>
        <p:grpSpPr>
          <a:xfrm>
            <a:off x="4114801" y="1447800"/>
            <a:ext cx="6324599" cy="5105400"/>
            <a:chOff x="2590800" y="1447800"/>
            <a:chExt cx="6324599" cy="5105400"/>
          </a:xfrm>
        </p:grpSpPr>
        <p:pic>
          <p:nvPicPr>
            <p:cNvPr id="2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0133" t="13379" r="8711" b="5023"/>
            <a:stretch/>
          </p:blipFill>
          <p:spPr bwMode="auto">
            <a:xfrm>
              <a:off x="2590800" y="1447800"/>
              <a:ext cx="6324599"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Oval 23"/>
            <p:cNvSpPr/>
            <p:nvPr/>
          </p:nvSpPr>
          <p:spPr>
            <a:xfrm>
              <a:off x="6754090" y="3747655"/>
              <a:ext cx="152400"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8727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9640"/>
                                        </p:tgtEl>
                                        <p:attrNameLst>
                                          <p:attrName>style.visibility</p:attrName>
                                        </p:attrNameLst>
                                      </p:cBhvr>
                                      <p:to>
                                        <p:strVal val="visible"/>
                                      </p:to>
                                    </p:set>
                                    <p:animEffect transition="in" filter="blinds(horizontal)">
                                      <p:cBhvr>
                                        <p:cTn id="10" dur="500"/>
                                        <p:tgtEl>
                                          <p:spTgt spid="69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457" y="3082221"/>
            <a:ext cx="10566400" cy="3539430"/>
          </a:xfrm>
          <a:prstGeom prst="rect">
            <a:avLst/>
          </a:prstGeom>
        </p:spPr>
        <p:txBody>
          <a:bodyPr wrap="square">
            <a:spAutoFit/>
          </a:bodyPr>
          <a:lstStyle/>
          <a:p>
            <a:r>
              <a:rPr lang="en-US" sz="3200" b="1" dirty="0">
                <a:solidFill>
                  <a:srgbClr val="000000"/>
                </a:solidFill>
                <a:latin typeface="Arial" panose="020B0604020202020204" pitchFamily="34" charset="0"/>
              </a:rPr>
              <a:t>Angle of </a:t>
            </a:r>
            <a:r>
              <a:rPr lang="en-US" sz="3200" b="1" dirty="0" smtClean="0">
                <a:solidFill>
                  <a:srgbClr val="000000"/>
                </a:solidFill>
                <a:latin typeface="Arial" panose="020B0604020202020204" pitchFamily="34" charset="0"/>
              </a:rPr>
              <a:t>Departure:</a:t>
            </a:r>
          </a:p>
          <a:p>
            <a:endParaRPr lang="en-US" sz="3200" b="1" dirty="0">
              <a:solidFill>
                <a:srgbClr val="000000"/>
              </a:solidFill>
              <a:latin typeface="Arial" panose="020B0604020202020204" pitchFamily="34" charset="0"/>
            </a:endParaRPr>
          </a:p>
          <a:p>
            <a:r>
              <a:rPr lang="en-US" sz="3200" dirty="0">
                <a:solidFill>
                  <a:srgbClr val="000000"/>
                </a:solidFill>
                <a:latin typeface="Arial" panose="020B0604020202020204" pitchFamily="34" charset="0"/>
              </a:rPr>
              <a:t>No complex poles in loop gain, so no angles of departure.</a:t>
            </a:r>
            <a:br>
              <a:rPr lang="en-US" sz="3200" dirty="0">
                <a:solidFill>
                  <a:srgbClr val="000000"/>
                </a:solidFill>
                <a:latin typeface="Arial" panose="020B0604020202020204" pitchFamily="34" charset="0"/>
              </a:rPr>
            </a:br>
            <a:endParaRPr lang="en-US" sz="3200" dirty="0">
              <a:solidFill>
                <a:srgbClr val="000000"/>
              </a:solidFill>
              <a:latin typeface="Arial" panose="020B0604020202020204" pitchFamily="34" charset="0"/>
            </a:endParaRPr>
          </a:p>
          <a:p>
            <a:r>
              <a:rPr lang="en-US" sz="3200" b="1" dirty="0">
                <a:solidFill>
                  <a:srgbClr val="000000"/>
                </a:solidFill>
                <a:latin typeface="Arial" panose="020B0604020202020204" pitchFamily="34" charset="0"/>
              </a:rPr>
              <a:t>Angle of </a:t>
            </a:r>
            <a:r>
              <a:rPr lang="en-US" sz="3200" b="1" dirty="0" smtClean="0">
                <a:solidFill>
                  <a:srgbClr val="000000"/>
                </a:solidFill>
                <a:latin typeface="Arial" panose="020B0604020202020204" pitchFamily="34" charset="0"/>
              </a:rPr>
              <a:t>Arrival:</a:t>
            </a:r>
          </a:p>
          <a:p>
            <a:endParaRPr lang="en-US" sz="3200" b="1" dirty="0">
              <a:solidFill>
                <a:srgbClr val="000000"/>
              </a:solidFill>
              <a:latin typeface="Arial" panose="020B0604020202020204" pitchFamily="34" charset="0"/>
            </a:endParaRPr>
          </a:p>
          <a:p>
            <a:r>
              <a:rPr lang="en-US" sz="3200" dirty="0">
                <a:solidFill>
                  <a:srgbClr val="000000"/>
                </a:solidFill>
                <a:latin typeface="Arial" panose="020B0604020202020204" pitchFamily="34" charset="0"/>
              </a:rPr>
              <a:t>No complex zeros in loop gain, so no angles of arrival.</a:t>
            </a:r>
            <a:endParaRPr lang="en-US" sz="3200" b="0" i="0" dirty="0">
              <a:solidFill>
                <a:srgbClr val="000000"/>
              </a:solidFill>
              <a:effectLst/>
              <a:latin typeface="Arial" panose="020B0604020202020204" pitchFamily="34" charset="0"/>
            </a:endParaRPr>
          </a:p>
        </p:txBody>
      </p:sp>
      <p:sp>
        <p:nvSpPr>
          <p:cNvPr id="3" name="Rectangle 2"/>
          <p:cNvSpPr/>
          <p:nvPr/>
        </p:nvSpPr>
        <p:spPr>
          <a:xfrm>
            <a:off x="464457" y="667435"/>
            <a:ext cx="11422743" cy="1077218"/>
          </a:xfrm>
          <a:prstGeom prst="rect">
            <a:avLst/>
          </a:prstGeom>
        </p:spPr>
        <p:txBody>
          <a:bodyPr wrap="square">
            <a:spAutoFit/>
          </a:bodyPr>
          <a:lstStyle/>
          <a:p>
            <a:r>
              <a:rPr lang="en-US" sz="3200" b="1" dirty="0">
                <a:solidFill>
                  <a:srgbClr val="202124"/>
                </a:solidFill>
                <a:latin typeface="arial" panose="020B0604020202020204" pitchFamily="34" charset="0"/>
              </a:rPr>
              <a:t>Angle of Departure is equal to: </a:t>
            </a:r>
            <a:endParaRPr lang="en-US" sz="3200" b="1" dirty="0" smtClean="0">
              <a:solidFill>
                <a:srgbClr val="202124"/>
              </a:solidFill>
              <a:latin typeface="arial" panose="020B0604020202020204" pitchFamily="34" charset="0"/>
            </a:endParaRPr>
          </a:p>
          <a:p>
            <a:r>
              <a:rPr lang="en-US" sz="3200" b="1" dirty="0" err="1" smtClean="0">
                <a:solidFill>
                  <a:srgbClr val="202124"/>
                </a:solidFill>
                <a:latin typeface="arial" panose="020B0604020202020204" pitchFamily="34" charset="0"/>
              </a:rPr>
              <a:t>θ</a:t>
            </a:r>
            <a:r>
              <a:rPr lang="en-US" sz="3200" b="1" baseline="-25000" dirty="0" err="1" smtClean="0">
                <a:solidFill>
                  <a:srgbClr val="202124"/>
                </a:solidFill>
                <a:latin typeface="arial" panose="020B0604020202020204" pitchFamily="34" charset="0"/>
              </a:rPr>
              <a:t>depart</a:t>
            </a:r>
            <a:r>
              <a:rPr lang="en-US" sz="3200" b="1" dirty="0">
                <a:solidFill>
                  <a:srgbClr val="202124"/>
                </a:solidFill>
                <a:latin typeface="arial" panose="020B0604020202020204" pitchFamily="34" charset="0"/>
              </a:rPr>
              <a:t> = 180° + sum(angle to zeros) - sum(angle to poles)</a:t>
            </a:r>
            <a:endParaRPr lang="en-US" sz="3200" b="1" dirty="0"/>
          </a:p>
        </p:txBody>
      </p:sp>
    </p:spTree>
    <p:extLst>
      <p:ext uri="{BB962C8B-B14F-4D97-AF65-F5344CB8AC3E}">
        <p14:creationId xmlns:p14="http://schemas.microsoft.com/office/powerpoint/2010/main" val="29583488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2629354"/>
            <a:ext cx="11509829" cy="1325563"/>
          </a:xfrm>
        </p:spPr>
        <p:txBody>
          <a:bodyPr>
            <a:noAutofit/>
          </a:bodyPr>
          <a:lstStyle/>
          <a:p>
            <a:pPr algn="ctr"/>
            <a:r>
              <a:rPr lang="en-US" sz="8800" b="1" dirty="0" smtClean="0"/>
              <a:t>If there were complex poles or zeros then how to approach the problem?</a:t>
            </a:r>
            <a:endParaRPr lang="en-US" sz="8800" b="1" dirty="0"/>
          </a:p>
        </p:txBody>
      </p:sp>
    </p:spTree>
    <p:extLst>
      <p:ext uri="{BB962C8B-B14F-4D97-AF65-F5344CB8AC3E}">
        <p14:creationId xmlns:p14="http://schemas.microsoft.com/office/powerpoint/2010/main" val="5603750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11346</TotalTime>
  <Words>3427</Words>
  <Application>Microsoft Office PowerPoint</Application>
  <PresentationFormat>Widescreen</PresentationFormat>
  <Paragraphs>657</Paragraphs>
  <Slides>169</Slides>
  <Notes>0</Notes>
  <HiddenSlides>2</HiddenSlides>
  <MMClips>0</MMClips>
  <ScaleCrop>false</ScaleCrop>
  <HeadingPairs>
    <vt:vector size="8" baseType="variant">
      <vt:variant>
        <vt:lpstr>Fonts Used</vt:lpstr>
      </vt:variant>
      <vt:variant>
        <vt:i4>26</vt:i4>
      </vt:variant>
      <vt:variant>
        <vt:lpstr>Theme</vt:lpstr>
      </vt:variant>
      <vt:variant>
        <vt:i4>1</vt:i4>
      </vt:variant>
      <vt:variant>
        <vt:lpstr>Embedded OLE Servers</vt:lpstr>
      </vt:variant>
      <vt:variant>
        <vt:i4>2</vt:i4>
      </vt:variant>
      <vt:variant>
        <vt:lpstr>Slide Titles</vt:lpstr>
      </vt:variant>
      <vt:variant>
        <vt:i4>169</vt:i4>
      </vt:variant>
    </vt:vector>
  </HeadingPairs>
  <TitlesOfParts>
    <vt:vector size="198" baseType="lpstr">
      <vt:lpstr>Batang</vt:lpstr>
      <vt:lpstr>楷体_GB2312</vt:lpstr>
      <vt:lpstr>SimHei</vt:lpstr>
      <vt:lpstr>宋体</vt:lpstr>
      <vt:lpstr>Aharoni</vt:lpstr>
      <vt:lpstr>Angsana New</vt:lpstr>
      <vt:lpstr>Arial</vt:lpstr>
      <vt:lpstr>Arial</vt:lpstr>
      <vt:lpstr>Arial Black</vt:lpstr>
      <vt:lpstr>Bradley Hand ITC</vt:lpstr>
      <vt:lpstr>Calibri</vt:lpstr>
      <vt:lpstr>Calibri Light</vt:lpstr>
      <vt:lpstr>Cambria Math</vt:lpstr>
      <vt:lpstr>FrutigerLTStd65-Bold</vt:lpstr>
      <vt:lpstr>Helvetica</vt:lpstr>
      <vt:lpstr>Nunito</vt:lpstr>
      <vt:lpstr>Raavi</vt:lpstr>
      <vt:lpstr>Roboto</vt:lpstr>
      <vt:lpstr>华文中宋</vt:lpstr>
      <vt:lpstr>Symbol</vt:lpstr>
      <vt:lpstr>Tahoma</vt:lpstr>
      <vt:lpstr>Times</vt:lpstr>
      <vt:lpstr>Times New Roman</vt:lpstr>
      <vt:lpstr>TimesNewRoman,Italic</vt:lpstr>
      <vt:lpstr>Wingdings</vt:lpstr>
      <vt:lpstr>幼圆</vt:lpstr>
      <vt:lpstr>Office Theme</vt:lpstr>
      <vt:lpstr>Equation</vt:lpstr>
      <vt:lpstr>公式</vt:lpstr>
      <vt:lpstr>Recognizing the topology</vt:lpstr>
      <vt:lpstr>Determining the Polarity of Feedback</vt:lpstr>
      <vt:lpstr>Polarity of Feedback Example I</vt:lpstr>
      <vt:lpstr>Polarity of Feedback Example II</vt:lpstr>
      <vt:lpstr>Determining Feedback Topology </vt:lpstr>
      <vt:lpstr>Example  </vt:lpstr>
      <vt:lpstr>Steps:</vt:lpstr>
      <vt:lpstr>Conclusion</vt:lpstr>
      <vt:lpstr>Emitter follower</vt:lpstr>
      <vt:lpstr>Second Method</vt:lpstr>
      <vt:lpstr>PowerPoint Presentation</vt:lpstr>
      <vt:lpstr>PowerPoint Presentation</vt:lpstr>
      <vt:lpstr>PowerPoint Presentation</vt:lpstr>
      <vt:lpstr>PowerPoint Presentation</vt:lpstr>
      <vt:lpstr>Some more examples on recognizing feedback topology </vt:lpstr>
      <vt:lpstr>PowerPoint Presentation</vt:lpstr>
      <vt:lpstr>PowerPoint Presentation</vt:lpstr>
      <vt:lpstr>Stability: Lecture -1</vt:lpstr>
      <vt:lpstr>Introduction</vt:lpstr>
      <vt:lpstr>Introduction</vt:lpstr>
      <vt:lpstr>Introduction</vt:lpstr>
      <vt:lpstr>Stability: Detailed analysis  </vt:lpstr>
      <vt:lpstr>PowerPoint Presentation</vt:lpstr>
      <vt:lpstr>PowerPoint Presentation</vt:lpstr>
      <vt:lpstr>PowerPoint Presentation</vt:lpstr>
      <vt:lpstr>PowerPoint Presentation</vt:lpstr>
      <vt:lpstr> Effect of Feedback  on the Amplifier Poles </vt:lpstr>
      <vt:lpstr>General methods for stability analysis</vt:lpstr>
      <vt:lpstr>Sequence : Stability analysis</vt:lpstr>
      <vt:lpstr>Nyquist Plot &amp; Bode Plot</vt:lpstr>
      <vt:lpstr>Root Locus</vt:lpstr>
      <vt:lpstr>   Bode Plot Review</vt:lpstr>
      <vt:lpstr>What is Bode Plot </vt:lpstr>
      <vt:lpstr>Classes of Terms in TF</vt:lpstr>
      <vt:lpstr>First class of term of TF</vt:lpstr>
      <vt:lpstr>PowerPoint Presentation</vt:lpstr>
      <vt:lpstr>PowerPoint Presentation</vt:lpstr>
      <vt:lpstr>PowerPoint Presentation</vt:lpstr>
      <vt:lpstr>PowerPoint Presentation</vt:lpstr>
      <vt:lpstr>PowerPoint Presentation</vt:lpstr>
      <vt:lpstr>Phase</vt:lpstr>
      <vt:lpstr>PowerPoint Presentation</vt:lpstr>
      <vt:lpstr>Quadratic Transfer Function </vt:lpstr>
      <vt:lpstr>PowerPoint Presentation</vt:lpstr>
      <vt:lpstr>Phase Response</vt:lpstr>
      <vt:lpstr>PowerPoint Presentation</vt:lpstr>
      <vt:lpstr>Bode :Example</vt:lpstr>
      <vt:lpstr>Breaking Down the Magnitude</vt:lpstr>
      <vt:lpstr>Breaking Down the Phase</vt:lpstr>
      <vt:lpstr>Magnitude Bode Plot: </vt:lpstr>
      <vt:lpstr>Phase Bode Plot: </vt:lpstr>
      <vt:lpstr>Magnitude Bode Plot: Add First Pole</vt:lpstr>
      <vt:lpstr>Phase Bode Plot: Add First Pole</vt:lpstr>
      <vt:lpstr>Magnitude Bode Plot: Add 2nd Zero</vt:lpstr>
      <vt:lpstr>Phase Bode Plot: Add 2nd Zero</vt:lpstr>
      <vt:lpstr>Magnitude Bode Plot: Add 2nd Pole</vt:lpstr>
      <vt:lpstr>Phase Bode Plot: Add 2nd Pole</vt:lpstr>
      <vt:lpstr>Comparison to “Actual” Mag Plot</vt:lpstr>
      <vt:lpstr>Comparison to “Actual” Phase Plot</vt:lpstr>
      <vt:lpstr>1.   Stability Analysis using Bode plots</vt:lpstr>
      <vt:lpstr>PowerPoint Presentation</vt:lpstr>
      <vt:lpstr>PowerPoint Presentation</vt:lpstr>
      <vt:lpstr>GM and PM via Bode Plot</vt:lpstr>
      <vt:lpstr>PowerPoint Presentation</vt:lpstr>
      <vt:lpstr>Condition for Oscillation</vt:lpstr>
      <vt:lpstr>Condition for Stability</vt:lpstr>
      <vt:lpstr>Marginally Stable vs. Stable</vt:lpstr>
      <vt:lpstr>Phase Margin Example</vt:lpstr>
      <vt:lpstr>2.  Stability analysis using   Root locus techniques </vt:lpstr>
      <vt:lpstr>PowerPoint Presentation</vt:lpstr>
      <vt:lpstr>PowerPoint Presentation</vt:lpstr>
      <vt:lpstr>PowerPoint Presentation</vt:lpstr>
      <vt:lpstr>Root Locus </vt:lpstr>
      <vt:lpstr>Example:-</vt:lpstr>
      <vt:lpstr>PowerPoint Presentation</vt:lpstr>
      <vt:lpstr>PowerPoint Presentation</vt:lpstr>
      <vt:lpstr>General procedure for plotting a   root locus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If there were complex poles or zeros then how to approach the problem?</vt:lpstr>
      <vt:lpstr>PowerPoint Presentation</vt:lpstr>
      <vt:lpstr>PowerPoint Presentation</vt:lpstr>
      <vt:lpstr>PowerPoint Presentation</vt:lpstr>
      <vt:lpstr>Example 2</vt:lpstr>
      <vt:lpstr>Solution</vt:lpstr>
      <vt:lpstr>Solution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Stability analysis using   Routh-Hurwitz Stability criteria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Intersection of root locus  with the Imaginary axis </vt:lpstr>
      <vt:lpstr>PowerPoint Presentation</vt:lpstr>
      <vt:lpstr>PowerPoint Presentation</vt:lpstr>
      <vt:lpstr>PowerPoint Presentation</vt:lpstr>
      <vt:lpstr>Stability Analysis Using Nyquist Criteria  </vt:lpstr>
      <vt:lpstr>THE NYQUIST STABILITY CRITERION</vt:lpstr>
      <vt:lpstr>PowerPoint Presentation</vt:lpstr>
      <vt:lpstr>PowerPoint Presentation</vt:lpstr>
      <vt:lpstr>PowerPoint Presentation</vt:lpstr>
      <vt:lpstr>Compensators</vt:lpstr>
      <vt:lpstr>Analogous Electrical and Mechanical Systems </vt:lpstr>
      <vt:lpstr>Introduction</vt:lpstr>
      <vt:lpstr>Introduction</vt:lpstr>
      <vt:lpstr>Compensation via Root Locus</vt:lpstr>
      <vt:lpstr>Compensation via Root Locus</vt:lpstr>
      <vt:lpstr>Compensator Configurations</vt:lpstr>
      <vt:lpstr>Compensator Configurations</vt:lpstr>
      <vt:lpstr>Commonly Used Compensators</vt:lpstr>
      <vt:lpstr>Commonly Used Compensators</vt:lpstr>
      <vt:lpstr>Compensators</vt:lpstr>
      <vt:lpstr>Closed Loop Designed Using Root Locus</vt:lpstr>
      <vt:lpstr>General Effect of Addition of Poles</vt:lpstr>
      <vt:lpstr>General Effect of Addition of Zeros</vt:lpstr>
      <vt:lpstr>Effect of Addition of Poles on Root Locus</vt:lpstr>
      <vt:lpstr>PowerPoint Presentation</vt:lpstr>
      <vt:lpstr>PowerPoint Presentation</vt:lpstr>
      <vt:lpstr>Effect of Addition of Zeros on Root Locus</vt:lpstr>
      <vt:lpstr>PowerPoint Presentation</vt:lpstr>
      <vt:lpstr>PowerPoint Presentation</vt:lpstr>
      <vt:lpstr>Some Remarks</vt:lpstr>
      <vt:lpstr>Lead/Lag Compensation</vt:lpstr>
      <vt:lpstr>Lead and Lag Compensator</vt:lpstr>
      <vt:lpstr>PowerPoint Presentation</vt:lpstr>
      <vt:lpstr>      Lag Compensator       a. Type 1 uncompensated system; b. Type 1 compensated system; c. compensator pole-zero plot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Recognizing the topology</dc:title>
  <dc:creator>Abdul Basit Alvi</dc:creator>
  <cp:lastModifiedBy>Abdul Basit Alvi</cp:lastModifiedBy>
  <cp:revision>114</cp:revision>
  <dcterms:created xsi:type="dcterms:W3CDTF">2022-12-03T14:07:41Z</dcterms:created>
  <dcterms:modified xsi:type="dcterms:W3CDTF">2022-12-13T03:39:24Z</dcterms:modified>
</cp:coreProperties>
</file>